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68"/>
  </p:notesMasterIdLst>
  <p:sldIdLst>
    <p:sldId id="256" r:id="rId2"/>
    <p:sldId id="257" r:id="rId3"/>
    <p:sldId id="295" r:id="rId4"/>
    <p:sldId id="298" r:id="rId5"/>
    <p:sldId id="307" r:id="rId6"/>
    <p:sldId id="308" r:id="rId7"/>
    <p:sldId id="309" r:id="rId8"/>
    <p:sldId id="311" r:id="rId9"/>
    <p:sldId id="312" r:id="rId10"/>
    <p:sldId id="310" r:id="rId11"/>
    <p:sldId id="404" r:id="rId12"/>
    <p:sldId id="313" r:id="rId13"/>
    <p:sldId id="302" r:id="rId14"/>
    <p:sldId id="303" r:id="rId15"/>
    <p:sldId id="305" r:id="rId16"/>
    <p:sldId id="306" r:id="rId17"/>
    <p:sldId id="304" r:id="rId18"/>
    <p:sldId id="294" r:id="rId19"/>
    <p:sldId id="299" r:id="rId20"/>
    <p:sldId id="258" r:id="rId21"/>
    <p:sldId id="284" r:id="rId22"/>
    <p:sldId id="285" r:id="rId23"/>
    <p:sldId id="286" r:id="rId24"/>
    <p:sldId id="271" r:id="rId25"/>
    <p:sldId id="276" r:id="rId26"/>
    <p:sldId id="278" r:id="rId27"/>
    <p:sldId id="291" r:id="rId28"/>
    <p:sldId id="288" r:id="rId29"/>
    <p:sldId id="290" r:id="rId30"/>
    <p:sldId id="270" r:id="rId31"/>
    <p:sldId id="422" r:id="rId32"/>
    <p:sldId id="300" r:id="rId33"/>
    <p:sldId id="369" r:id="rId34"/>
    <p:sldId id="389" r:id="rId35"/>
    <p:sldId id="390" r:id="rId36"/>
    <p:sldId id="392" r:id="rId37"/>
    <p:sldId id="391" r:id="rId38"/>
    <p:sldId id="393" r:id="rId39"/>
    <p:sldId id="394" r:id="rId40"/>
    <p:sldId id="396" r:id="rId41"/>
    <p:sldId id="405" r:id="rId42"/>
    <p:sldId id="410" r:id="rId43"/>
    <p:sldId id="423" r:id="rId44"/>
    <p:sldId id="400" r:id="rId45"/>
    <p:sldId id="406" r:id="rId46"/>
    <p:sldId id="407" r:id="rId47"/>
    <p:sldId id="408" r:id="rId48"/>
    <p:sldId id="401" r:id="rId49"/>
    <p:sldId id="411" r:id="rId50"/>
    <p:sldId id="412" r:id="rId51"/>
    <p:sldId id="417" r:id="rId52"/>
    <p:sldId id="413" r:id="rId53"/>
    <p:sldId id="414" r:id="rId54"/>
    <p:sldId id="416" r:id="rId55"/>
    <p:sldId id="419" r:id="rId56"/>
    <p:sldId id="415" r:id="rId57"/>
    <p:sldId id="418" r:id="rId58"/>
    <p:sldId id="420" r:id="rId59"/>
    <p:sldId id="397" r:id="rId60"/>
    <p:sldId id="398" r:id="rId61"/>
    <p:sldId id="399" r:id="rId62"/>
    <p:sldId id="402" r:id="rId63"/>
    <p:sldId id="421" r:id="rId64"/>
    <p:sldId id="424" r:id="rId65"/>
    <p:sldId id="403" r:id="rId66"/>
    <p:sldId id="409" r:id="rId67"/>
  </p:sldIdLst>
  <p:sldSz cx="9144000" cy="5143500" type="screen16x9"/>
  <p:notesSz cx="6858000" cy="9144000"/>
  <p:embeddedFontLst>
    <p:embeddedFont>
      <p:font typeface="Calibri" panose="020F0502020204030204" pitchFamily="34" charset="0"/>
      <p:regular r:id="rId69"/>
      <p:bold r:id="rId70"/>
      <p:italic r:id="rId71"/>
      <p:boldItalic r:id="rId72"/>
    </p:embeddedFont>
    <p:embeddedFont>
      <p:font typeface="Montserrat ExtraBold" pitchFamily="2" charset="77"/>
      <p:bold r:id="rId73"/>
      <p:italic r:id="rId74"/>
      <p:boldItalic r:id="rId75"/>
    </p:embeddedFont>
    <p:embeddedFont>
      <p:font typeface="Montserrat Light" pitchFamily="2" charset="77"/>
      <p:regular r:id="rId76"/>
      <p:bold r:id="rId77"/>
      <p:italic r:id="rId78"/>
      <p:boldItalic r:id="rId79"/>
    </p:embeddedFont>
    <p:embeddedFont>
      <p:font typeface="Tahoma" panose="020B0604030504040204" pitchFamily="34" charset="0"/>
      <p:regular r:id="rId80"/>
      <p:bold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033"/>
    <a:srgbClr val="FF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51F051-9541-4D1A-9BAC-8F680D73F891}">
  <a:tblStyle styleId="{A351F051-9541-4D1A-9BAC-8F680D73F89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34"/>
    <p:restoredTop sz="94620"/>
  </p:normalViewPr>
  <p:slideViewPr>
    <p:cSldViewPr snapToGrid="0" snapToObjects="1">
      <p:cViewPr varScale="1">
        <p:scale>
          <a:sx n="137" d="100"/>
          <a:sy n="137" d="100"/>
        </p:scale>
        <p:origin x="2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57D43-DE7A-A749-A0CB-2BF28BF4CFE2}" type="doc">
      <dgm:prSet loTypeId="urn:microsoft.com/office/officeart/2005/8/layout/venn3" loCatId="" qsTypeId="urn:microsoft.com/office/officeart/2005/8/quickstyle/simple2" qsCatId="simple" csTypeId="urn:microsoft.com/office/officeart/2005/8/colors/colorful4" csCatId="colorful" phldr="1"/>
      <dgm:spPr/>
      <dgm:t>
        <a:bodyPr/>
        <a:lstStyle/>
        <a:p>
          <a:endParaRPr lang="en-US"/>
        </a:p>
      </dgm:t>
    </dgm:pt>
    <dgm:pt modelId="{913833F7-8D34-BA4E-8710-DE81603E6698}">
      <dgm:prSet phldrT="[Text]"/>
      <dgm:spPr/>
      <dgm:t>
        <a:bodyPr/>
        <a:lstStyle/>
        <a:p>
          <a:r>
            <a:rPr lang="en-US" dirty="0">
              <a:solidFill>
                <a:schemeClr val="tx1">
                  <a:lumMod val="50000"/>
                </a:schemeClr>
              </a:solidFill>
            </a:rPr>
            <a:t>Regular Feedback</a:t>
          </a:r>
        </a:p>
      </dgm:t>
    </dgm:pt>
    <dgm:pt modelId="{059AE34B-FC6F-D345-AA85-75AA86704F65}" type="parTrans" cxnId="{6F9E1F0F-144A-6A46-B3DD-D0D275D37B7D}">
      <dgm:prSet/>
      <dgm:spPr/>
      <dgm:t>
        <a:bodyPr/>
        <a:lstStyle/>
        <a:p>
          <a:endParaRPr lang="en-US"/>
        </a:p>
      </dgm:t>
    </dgm:pt>
    <dgm:pt modelId="{6F8D57F6-9B22-7442-9CE0-023FA1F07755}" type="sibTrans" cxnId="{6F9E1F0F-144A-6A46-B3DD-D0D275D37B7D}">
      <dgm:prSet/>
      <dgm:spPr/>
      <dgm:t>
        <a:bodyPr/>
        <a:lstStyle/>
        <a:p>
          <a:endParaRPr lang="en-US"/>
        </a:p>
      </dgm:t>
    </dgm:pt>
    <dgm:pt modelId="{E54735F5-054B-974D-B2E0-B6C873F4F418}">
      <dgm:prSet phldrT="[Text]"/>
      <dgm:spPr/>
      <dgm:t>
        <a:bodyPr/>
        <a:lstStyle/>
        <a:p>
          <a:r>
            <a:rPr lang="en-US" dirty="0">
              <a:solidFill>
                <a:schemeClr val="tx1">
                  <a:lumMod val="50000"/>
                </a:schemeClr>
              </a:solidFill>
            </a:rPr>
            <a:t>Specific Feedback</a:t>
          </a:r>
        </a:p>
      </dgm:t>
    </dgm:pt>
    <dgm:pt modelId="{7E8E8707-E721-3E48-B472-6321C2D65FCE}" type="parTrans" cxnId="{7B7E47B3-C2CA-D24C-A612-8860EC689E21}">
      <dgm:prSet/>
      <dgm:spPr/>
      <dgm:t>
        <a:bodyPr/>
        <a:lstStyle/>
        <a:p>
          <a:endParaRPr lang="en-US"/>
        </a:p>
      </dgm:t>
    </dgm:pt>
    <dgm:pt modelId="{2941C8F1-47EF-AD47-8494-5B6DAA99D341}" type="sibTrans" cxnId="{7B7E47B3-C2CA-D24C-A612-8860EC689E21}">
      <dgm:prSet/>
      <dgm:spPr/>
      <dgm:t>
        <a:bodyPr/>
        <a:lstStyle/>
        <a:p>
          <a:endParaRPr lang="en-US"/>
        </a:p>
      </dgm:t>
    </dgm:pt>
    <dgm:pt modelId="{1D5C3197-0A0F-A94D-B828-DF93BEDB1174}">
      <dgm:prSet phldrT="[Text]"/>
      <dgm:spPr/>
      <dgm:t>
        <a:bodyPr/>
        <a:lstStyle/>
        <a:p>
          <a:r>
            <a:rPr lang="en-US" dirty="0">
              <a:solidFill>
                <a:schemeClr val="tx1">
                  <a:lumMod val="50000"/>
                </a:schemeClr>
              </a:solidFill>
            </a:rPr>
            <a:t>Knowledge/ Experience</a:t>
          </a:r>
        </a:p>
      </dgm:t>
    </dgm:pt>
    <dgm:pt modelId="{AAD64ECE-587D-E644-8519-02EE16DC76E6}" type="parTrans" cxnId="{5C994258-5FAC-354A-A927-8636439A4B98}">
      <dgm:prSet/>
      <dgm:spPr/>
      <dgm:t>
        <a:bodyPr/>
        <a:lstStyle/>
        <a:p>
          <a:endParaRPr lang="en-US"/>
        </a:p>
      </dgm:t>
    </dgm:pt>
    <dgm:pt modelId="{C1436EB3-127C-574A-B0FA-826C334138E4}" type="sibTrans" cxnId="{5C994258-5FAC-354A-A927-8636439A4B98}">
      <dgm:prSet/>
      <dgm:spPr/>
      <dgm:t>
        <a:bodyPr/>
        <a:lstStyle/>
        <a:p>
          <a:endParaRPr lang="en-US"/>
        </a:p>
      </dgm:t>
    </dgm:pt>
    <dgm:pt modelId="{2304DC82-1D92-AA46-9483-E63762CCEAE0}">
      <dgm:prSet phldrT="[Text]"/>
      <dgm:spPr/>
      <dgm:t>
        <a:bodyPr/>
        <a:lstStyle/>
        <a:p>
          <a:r>
            <a:rPr lang="en-US" dirty="0">
              <a:solidFill>
                <a:schemeClr val="tx1">
                  <a:lumMod val="50000"/>
                </a:schemeClr>
              </a:solidFill>
            </a:rPr>
            <a:t>Investment</a:t>
          </a:r>
        </a:p>
      </dgm:t>
    </dgm:pt>
    <dgm:pt modelId="{C2AEB489-C249-0D4C-AA15-60976601B788}" type="parTrans" cxnId="{6DB3E33A-9B81-5542-A84D-E558858E1937}">
      <dgm:prSet/>
      <dgm:spPr/>
      <dgm:t>
        <a:bodyPr/>
        <a:lstStyle/>
        <a:p>
          <a:endParaRPr lang="en-US"/>
        </a:p>
      </dgm:t>
    </dgm:pt>
    <dgm:pt modelId="{752011BB-CF27-F54E-BB9F-401E3A7CBB5A}" type="sibTrans" cxnId="{6DB3E33A-9B81-5542-A84D-E558858E1937}">
      <dgm:prSet/>
      <dgm:spPr/>
      <dgm:t>
        <a:bodyPr/>
        <a:lstStyle/>
        <a:p>
          <a:endParaRPr lang="en-US"/>
        </a:p>
      </dgm:t>
    </dgm:pt>
    <dgm:pt modelId="{F3B88A32-B035-0949-9E25-99F45D6662EC}">
      <dgm:prSet phldrT="[Text]"/>
      <dgm:spPr/>
      <dgm:t>
        <a:bodyPr/>
        <a:lstStyle/>
        <a:p>
          <a:r>
            <a:rPr lang="en-US" dirty="0">
              <a:solidFill>
                <a:schemeClr val="tx1">
                  <a:lumMod val="50000"/>
                </a:schemeClr>
              </a:solidFill>
            </a:rPr>
            <a:t>Independence </a:t>
          </a:r>
        </a:p>
      </dgm:t>
    </dgm:pt>
    <dgm:pt modelId="{805E0CA9-2EA1-D849-836A-B5F369DA28DD}" type="parTrans" cxnId="{662A6057-C0A2-CB4A-8E00-9ACCE662535A}">
      <dgm:prSet/>
      <dgm:spPr/>
      <dgm:t>
        <a:bodyPr/>
        <a:lstStyle/>
        <a:p>
          <a:endParaRPr lang="en-US"/>
        </a:p>
      </dgm:t>
    </dgm:pt>
    <dgm:pt modelId="{6268C29C-9DB6-8344-8B47-226CC0ADD925}" type="sibTrans" cxnId="{662A6057-C0A2-CB4A-8E00-9ACCE662535A}">
      <dgm:prSet/>
      <dgm:spPr/>
      <dgm:t>
        <a:bodyPr/>
        <a:lstStyle/>
        <a:p>
          <a:endParaRPr lang="en-US"/>
        </a:p>
      </dgm:t>
    </dgm:pt>
    <dgm:pt modelId="{2B594683-EACA-6542-BF7F-F706DED0318A}">
      <dgm:prSet phldrT="[Text]"/>
      <dgm:spPr/>
      <dgm:t>
        <a:bodyPr/>
        <a:lstStyle/>
        <a:p>
          <a:r>
            <a:rPr lang="en-US" dirty="0">
              <a:solidFill>
                <a:schemeClr val="tx1">
                  <a:lumMod val="50000"/>
                </a:schemeClr>
              </a:solidFill>
            </a:rPr>
            <a:t>Support </a:t>
          </a:r>
        </a:p>
      </dgm:t>
    </dgm:pt>
    <dgm:pt modelId="{681F818B-9217-D04B-A692-9A161FDFDC86}" type="parTrans" cxnId="{CB6550CF-9F2A-AC40-8FC8-F378A2651A6D}">
      <dgm:prSet/>
      <dgm:spPr/>
      <dgm:t>
        <a:bodyPr/>
        <a:lstStyle/>
        <a:p>
          <a:endParaRPr lang="en-US"/>
        </a:p>
      </dgm:t>
    </dgm:pt>
    <dgm:pt modelId="{D07211E5-F2C6-0A48-BFEF-6066517EA14C}" type="sibTrans" cxnId="{CB6550CF-9F2A-AC40-8FC8-F378A2651A6D}">
      <dgm:prSet/>
      <dgm:spPr/>
      <dgm:t>
        <a:bodyPr/>
        <a:lstStyle/>
        <a:p>
          <a:endParaRPr lang="en-US"/>
        </a:p>
      </dgm:t>
    </dgm:pt>
    <dgm:pt modelId="{F4632722-8BD3-2B4F-BC07-C06F53DDDC58}">
      <dgm:prSet/>
      <dgm:spPr/>
      <dgm:t>
        <a:bodyPr/>
        <a:lstStyle/>
        <a:p>
          <a:r>
            <a:rPr lang="en-US" dirty="0">
              <a:solidFill>
                <a:schemeClr val="tx1">
                  <a:lumMod val="50000"/>
                </a:schemeClr>
              </a:solidFill>
            </a:rPr>
            <a:t>Patience</a:t>
          </a:r>
        </a:p>
      </dgm:t>
    </dgm:pt>
    <dgm:pt modelId="{D4312BE9-BEB2-EA4E-AF16-59815D7DCDBA}" type="parTrans" cxnId="{9D37C8F2-B427-0E4E-AC77-18D85B796B00}">
      <dgm:prSet/>
      <dgm:spPr/>
      <dgm:t>
        <a:bodyPr/>
        <a:lstStyle/>
        <a:p>
          <a:endParaRPr lang="en-US"/>
        </a:p>
      </dgm:t>
    </dgm:pt>
    <dgm:pt modelId="{53AB92EA-F2F5-8244-B106-469ABB9B7347}" type="sibTrans" cxnId="{9D37C8F2-B427-0E4E-AC77-18D85B796B00}">
      <dgm:prSet/>
      <dgm:spPr/>
      <dgm:t>
        <a:bodyPr/>
        <a:lstStyle/>
        <a:p>
          <a:endParaRPr lang="en-US"/>
        </a:p>
      </dgm:t>
    </dgm:pt>
    <dgm:pt modelId="{CB292612-8FFF-0044-BD30-D2BB4C50BB6C}" type="pres">
      <dgm:prSet presAssocID="{DA557D43-DE7A-A749-A0CB-2BF28BF4CFE2}" presName="Name0" presStyleCnt="0">
        <dgm:presLayoutVars>
          <dgm:dir/>
          <dgm:resizeHandles val="exact"/>
        </dgm:presLayoutVars>
      </dgm:prSet>
      <dgm:spPr/>
    </dgm:pt>
    <dgm:pt modelId="{15D1E433-57B4-454E-84F3-6E2F90C16FBE}" type="pres">
      <dgm:prSet presAssocID="{913833F7-8D34-BA4E-8710-DE81603E6698}" presName="Name5" presStyleLbl="vennNode1" presStyleIdx="0" presStyleCnt="7">
        <dgm:presLayoutVars>
          <dgm:bulletEnabled val="1"/>
        </dgm:presLayoutVars>
      </dgm:prSet>
      <dgm:spPr/>
    </dgm:pt>
    <dgm:pt modelId="{7B6F0AA8-321F-0540-B5F4-5FFA509B68BC}" type="pres">
      <dgm:prSet presAssocID="{6F8D57F6-9B22-7442-9CE0-023FA1F07755}" presName="space" presStyleCnt="0"/>
      <dgm:spPr/>
    </dgm:pt>
    <dgm:pt modelId="{6FADABF9-DE9A-804B-8177-15DADFF178C6}" type="pres">
      <dgm:prSet presAssocID="{E54735F5-054B-974D-B2E0-B6C873F4F418}" presName="Name5" presStyleLbl="vennNode1" presStyleIdx="1" presStyleCnt="7">
        <dgm:presLayoutVars>
          <dgm:bulletEnabled val="1"/>
        </dgm:presLayoutVars>
      </dgm:prSet>
      <dgm:spPr/>
    </dgm:pt>
    <dgm:pt modelId="{6BFF5A55-2547-0D44-8A7A-20FD46A666D6}" type="pres">
      <dgm:prSet presAssocID="{2941C8F1-47EF-AD47-8494-5B6DAA99D341}" presName="space" presStyleCnt="0"/>
      <dgm:spPr/>
    </dgm:pt>
    <dgm:pt modelId="{299B3BF3-8EE3-BA41-B782-16C7DA26C66B}" type="pres">
      <dgm:prSet presAssocID="{1D5C3197-0A0F-A94D-B828-DF93BEDB1174}" presName="Name5" presStyleLbl="vennNode1" presStyleIdx="2" presStyleCnt="7">
        <dgm:presLayoutVars>
          <dgm:bulletEnabled val="1"/>
        </dgm:presLayoutVars>
      </dgm:prSet>
      <dgm:spPr/>
    </dgm:pt>
    <dgm:pt modelId="{BEF88637-85F0-6346-911F-B48FB3B33D65}" type="pres">
      <dgm:prSet presAssocID="{C1436EB3-127C-574A-B0FA-826C334138E4}" presName="space" presStyleCnt="0"/>
      <dgm:spPr/>
    </dgm:pt>
    <dgm:pt modelId="{118B8F9A-C76F-1C4C-9297-CABC14CD2F6F}" type="pres">
      <dgm:prSet presAssocID="{2304DC82-1D92-AA46-9483-E63762CCEAE0}" presName="Name5" presStyleLbl="vennNode1" presStyleIdx="3" presStyleCnt="7">
        <dgm:presLayoutVars>
          <dgm:bulletEnabled val="1"/>
        </dgm:presLayoutVars>
      </dgm:prSet>
      <dgm:spPr/>
    </dgm:pt>
    <dgm:pt modelId="{8FF7C517-AF11-3D41-A430-DB4EF6CB42B4}" type="pres">
      <dgm:prSet presAssocID="{752011BB-CF27-F54E-BB9F-401E3A7CBB5A}" presName="space" presStyleCnt="0"/>
      <dgm:spPr/>
    </dgm:pt>
    <dgm:pt modelId="{20F73547-4D9A-764A-8F45-D4C286A4E71E}" type="pres">
      <dgm:prSet presAssocID="{F4632722-8BD3-2B4F-BC07-C06F53DDDC58}" presName="Name5" presStyleLbl="vennNode1" presStyleIdx="4" presStyleCnt="7">
        <dgm:presLayoutVars>
          <dgm:bulletEnabled val="1"/>
        </dgm:presLayoutVars>
      </dgm:prSet>
      <dgm:spPr/>
    </dgm:pt>
    <dgm:pt modelId="{952DF2C2-FAF0-F847-AC24-FDB2CE718F75}" type="pres">
      <dgm:prSet presAssocID="{53AB92EA-F2F5-8244-B106-469ABB9B7347}" presName="space" presStyleCnt="0"/>
      <dgm:spPr/>
    </dgm:pt>
    <dgm:pt modelId="{8C53C5F4-F26C-A440-92E3-22F105852884}" type="pres">
      <dgm:prSet presAssocID="{F3B88A32-B035-0949-9E25-99F45D6662EC}" presName="Name5" presStyleLbl="vennNode1" presStyleIdx="5" presStyleCnt="7">
        <dgm:presLayoutVars>
          <dgm:bulletEnabled val="1"/>
        </dgm:presLayoutVars>
      </dgm:prSet>
      <dgm:spPr/>
    </dgm:pt>
    <dgm:pt modelId="{A9C9DA11-6C8F-0749-A281-5C2E7D216E6F}" type="pres">
      <dgm:prSet presAssocID="{6268C29C-9DB6-8344-8B47-226CC0ADD925}" presName="space" presStyleCnt="0"/>
      <dgm:spPr/>
    </dgm:pt>
    <dgm:pt modelId="{E9990D15-BF75-0C40-ABD3-4E341393858D}" type="pres">
      <dgm:prSet presAssocID="{2B594683-EACA-6542-BF7F-F706DED0318A}" presName="Name5" presStyleLbl="vennNode1" presStyleIdx="6" presStyleCnt="7">
        <dgm:presLayoutVars>
          <dgm:bulletEnabled val="1"/>
        </dgm:presLayoutVars>
      </dgm:prSet>
      <dgm:spPr/>
    </dgm:pt>
  </dgm:ptLst>
  <dgm:cxnLst>
    <dgm:cxn modelId="{6F9E1F0F-144A-6A46-B3DD-D0D275D37B7D}" srcId="{DA557D43-DE7A-A749-A0CB-2BF28BF4CFE2}" destId="{913833F7-8D34-BA4E-8710-DE81603E6698}" srcOrd="0" destOrd="0" parTransId="{059AE34B-FC6F-D345-AA85-75AA86704F65}" sibTransId="{6F8D57F6-9B22-7442-9CE0-023FA1F07755}"/>
    <dgm:cxn modelId="{0612F31D-E553-0D4E-95FC-CAB9FA69231A}" type="presOf" srcId="{2304DC82-1D92-AA46-9483-E63762CCEAE0}" destId="{118B8F9A-C76F-1C4C-9297-CABC14CD2F6F}" srcOrd="0" destOrd="0" presId="urn:microsoft.com/office/officeart/2005/8/layout/venn3"/>
    <dgm:cxn modelId="{3E5BAC30-F2B8-2440-924C-871C2BE0ED3A}" type="presOf" srcId="{DA557D43-DE7A-A749-A0CB-2BF28BF4CFE2}" destId="{CB292612-8FFF-0044-BD30-D2BB4C50BB6C}" srcOrd="0" destOrd="0" presId="urn:microsoft.com/office/officeart/2005/8/layout/venn3"/>
    <dgm:cxn modelId="{597C1F34-40A6-BB43-A2A1-530B4E344CD4}" type="presOf" srcId="{913833F7-8D34-BA4E-8710-DE81603E6698}" destId="{15D1E433-57B4-454E-84F3-6E2F90C16FBE}" srcOrd="0" destOrd="0" presId="urn:microsoft.com/office/officeart/2005/8/layout/venn3"/>
    <dgm:cxn modelId="{6DB3E33A-9B81-5542-A84D-E558858E1937}" srcId="{DA557D43-DE7A-A749-A0CB-2BF28BF4CFE2}" destId="{2304DC82-1D92-AA46-9483-E63762CCEAE0}" srcOrd="3" destOrd="0" parTransId="{C2AEB489-C249-0D4C-AA15-60976601B788}" sibTransId="{752011BB-CF27-F54E-BB9F-401E3A7CBB5A}"/>
    <dgm:cxn modelId="{662A6057-C0A2-CB4A-8E00-9ACCE662535A}" srcId="{DA557D43-DE7A-A749-A0CB-2BF28BF4CFE2}" destId="{F3B88A32-B035-0949-9E25-99F45D6662EC}" srcOrd="5" destOrd="0" parTransId="{805E0CA9-2EA1-D849-836A-B5F369DA28DD}" sibTransId="{6268C29C-9DB6-8344-8B47-226CC0ADD925}"/>
    <dgm:cxn modelId="{5C994258-5FAC-354A-A927-8636439A4B98}" srcId="{DA557D43-DE7A-A749-A0CB-2BF28BF4CFE2}" destId="{1D5C3197-0A0F-A94D-B828-DF93BEDB1174}" srcOrd="2" destOrd="0" parTransId="{AAD64ECE-587D-E644-8519-02EE16DC76E6}" sibTransId="{C1436EB3-127C-574A-B0FA-826C334138E4}"/>
    <dgm:cxn modelId="{F6F85B60-C698-954F-A761-90D7BF1A18DE}" type="presOf" srcId="{2B594683-EACA-6542-BF7F-F706DED0318A}" destId="{E9990D15-BF75-0C40-ABD3-4E341393858D}" srcOrd="0" destOrd="0" presId="urn:microsoft.com/office/officeart/2005/8/layout/venn3"/>
    <dgm:cxn modelId="{49DD1764-CCD7-274C-A4E3-2BDD94C6B337}" type="presOf" srcId="{E54735F5-054B-974D-B2E0-B6C873F4F418}" destId="{6FADABF9-DE9A-804B-8177-15DADFF178C6}" srcOrd="0" destOrd="0" presId="urn:microsoft.com/office/officeart/2005/8/layout/venn3"/>
    <dgm:cxn modelId="{55895877-7E89-7948-AAC9-908C9C4E769B}" type="presOf" srcId="{1D5C3197-0A0F-A94D-B828-DF93BEDB1174}" destId="{299B3BF3-8EE3-BA41-B782-16C7DA26C66B}" srcOrd="0" destOrd="0" presId="urn:microsoft.com/office/officeart/2005/8/layout/venn3"/>
    <dgm:cxn modelId="{A86A4C89-BDCB-E84F-9A5E-769C60BC8349}" type="presOf" srcId="{F3B88A32-B035-0949-9E25-99F45D6662EC}" destId="{8C53C5F4-F26C-A440-92E3-22F105852884}" srcOrd="0" destOrd="0" presId="urn:microsoft.com/office/officeart/2005/8/layout/venn3"/>
    <dgm:cxn modelId="{7B7E47B3-C2CA-D24C-A612-8860EC689E21}" srcId="{DA557D43-DE7A-A749-A0CB-2BF28BF4CFE2}" destId="{E54735F5-054B-974D-B2E0-B6C873F4F418}" srcOrd="1" destOrd="0" parTransId="{7E8E8707-E721-3E48-B472-6321C2D65FCE}" sibTransId="{2941C8F1-47EF-AD47-8494-5B6DAA99D341}"/>
    <dgm:cxn modelId="{755784B7-585F-5544-82C2-74F97D51A9E1}" type="presOf" srcId="{F4632722-8BD3-2B4F-BC07-C06F53DDDC58}" destId="{20F73547-4D9A-764A-8F45-D4C286A4E71E}" srcOrd="0" destOrd="0" presId="urn:microsoft.com/office/officeart/2005/8/layout/venn3"/>
    <dgm:cxn modelId="{CB6550CF-9F2A-AC40-8FC8-F378A2651A6D}" srcId="{DA557D43-DE7A-A749-A0CB-2BF28BF4CFE2}" destId="{2B594683-EACA-6542-BF7F-F706DED0318A}" srcOrd="6" destOrd="0" parTransId="{681F818B-9217-D04B-A692-9A161FDFDC86}" sibTransId="{D07211E5-F2C6-0A48-BFEF-6066517EA14C}"/>
    <dgm:cxn modelId="{9D37C8F2-B427-0E4E-AC77-18D85B796B00}" srcId="{DA557D43-DE7A-A749-A0CB-2BF28BF4CFE2}" destId="{F4632722-8BD3-2B4F-BC07-C06F53DDDC58}" srcOrd="4" destOrd="0" parTransId="{D4312BE9-BEB2-EA4E-AF16-59815D7DCDBA}" sibTransId="{53AB92EA-F2F5-8244-B106-469ABB9B7347}"/>
    <dgm:cxn modelId="{EE272405-F264-EC4E-936E-2924B2B6ACBE}" type="presParOf" srcId="{CB292612-8FFF-0044-BD30-D2BB4C50BB6C}" destId="{15D1E433-57B4-454E-84F3-6E2F90C16FBE}" srcOrd="0" destOrd="0" presId="urn:microsoft.com/office/officeart/2005/8/layout/venn3"/>
    <dgm:cxn modelId="{9F7BE9CF-684D-3C40-8BD2-8B1DF19239E9}" type="presParOf" srcId="{CB292612-8FFF-0044-BD30-D2BB4C50BB6C}" destId="{7B6F0AA8-321F-0540-B5F4-5FFA509B68BC}" srcOrd="1" destOrd="0" presId="urn:microsoft.com/office/officeart/2005/8/layout/venn3"/>
    <dgm:cxn modelId="{8A7146D9-B94A-8244-AB62-2CC8AF6AA1A7}" type="presParOf" srcId="{CB292612-8FFF-0044-BD30-D2BB4C50BB6C}" destId="{6FADABF9-DE9A-804B-8177-15DADFF178C6}" srcOrd="2" destOrd="0" presId="urn:microsoft.com/office/officeart/2005/8/layout/venn3"/>
    <dgm:cxn modelId="{F4EFE27D-4598-1B49-BBD1-E087B524A219}" type="presParOf" srcId="{CB292612-8FFF-0044-BD30-D2BB4C50BB6C}" destId="{6BFF5A55-2547-0D44-8A7A-20FD46A666D6}" srcOrd="3" destOrd="0" presId="urn:microsoft.com/office/officeart/2005/8/layout/venn3"/>
    <dgm:cxn modelId="{736D9A40-F895-6347-9B0D-0306E71C3164}" type="presParOf" srcId="{CB292612-8FFF-0044-BD30-D2BB4C50BB6C}" destId="{299B3BF3-8EE3-BA41-B782-16C7DA26C66B}" srcOrd="4" destOrd="0" presId="urn:microsoft.com/office/officeart/2005/8/layout/venn3"/>
    <dgm:cxn modelId="{5092D479-2707-024F-8F1B-358671CD995B}" type="presParOf" srcId="{CB292612-8FFF-0044-BD30-D2BB4C50BB6C}" destId="{BEF88637-85F0-6346-911F-B48FB3B33D65}" srcOrd="5" destOrd="0" presId="urn:microsoft.com/office/officeart/2005/8/layout/venn3"/>
    <dgm:cxn modelId="{73ADD312-1A89-0E4F-8B6B-04B2B6945933}" type="presParOf" srcId="{CB292612-8FFF-0044-BD30-D2BB4C50BB6C}" destId="{118B8F9A-C76F-1C4C-9297-CABC14CD2F6F}" srcOrd="6" destOrd="0" presId="urn:microsoft.com/office/officeart/2005/8/layout/venn3"/>
    <dgm:cxn modelId="{99039DB9-2257-2040-9171-A1125069CF01}" type="presParOf" srcId="{CB292612-8FFF-0044-BD30-D2BB4C50BB6C}" destId="{8FF7C517-AF11-3D41-A430-DB4EF6CB42B4}" srcOrd="7" destOrd="0" presId="urn:microsoft.com/office/officeart/2005/8/layout/venn3"/>
    <dgm:cxn modelId="{0842FEF5-FFB5-FB4E-8853-E8BDBF725721}" type="presParOf" srcId="{CB292612-8FFF-0044-BD30-D2BB4C50BB6C}" destId="{20F73547-4D9A-764A-8F45-D4C286A4E71E}" srcOrd="8" destOrd="0" presId="urn:microsoft.com/office/officeart/2005/8/layout/venn3"/>
    <dgm:cxn modelId="{27119587-5134-9742-9D04-C52FA1C3FCFE}" type="presParOf" srcId="{CB292612-8FFF-0044-BD30-D2BB4C50BB6C}" destId="{952DF2C2-FAF0-F847-AC24-FDB2CE718F75}" srcOrd="9" destOrd="0" presId="urn:microsoft.com/office/officeart/2005/8/layout/venn3"/>
    <dgm:cxn modelId="{B4C45F71-4723-1E4B-BC84-DFC37B784BC7}" type="presParOf" srcId="{CB292612-8FFF-0044-BD30-D2BB4C50BB6C}" destId="{8C53C5F4-F26C-A440-92E3-22F105852884}" srcOrd="10" destOrd="0" presId="urn:microsoft.com/office/officeart/2005/8/layout/venn3"/>
    <dgm:cxn modelId="{A0B48CEC-DFCB-BE40-B184-2AF04CEF6E47}" type="presParOf" srcId="{CB292612-8FFF-0044-BD30-D2BB4C50BB6C}" destId="{A9C9DA11-6C8F-0749-A281-5C2E7D216E6F}" srcOrd="11" destOrd="0" presId="urn:microsoft.com/office/officeart/2005/8/layout/venn3"/>
    <dgm:cxn modelId="{9E7B74E3-586A-714D-9C34-5A1D9DCF868E}" type="presParOf" srcId="{CB292612-8FFF-0044-BD30-D2BB4C50BB6C}" destId="{E9990D15-BF75-0C40-ABD3-4E341393858D}"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1E433-57B4-454E-84F3-6E2F90C16FBE}">
      <dsp:nvSpPr>
        <dsp:cNvPr id="0" name=""/>
        <dsp:cNvSpPr/>
      </dsp:nvSpPr>
      <dsp:spPr>
        <a:xfrm>
          <a:off x="1325" y="1776583"/>
          <a:ext cx="1560007" cy="1560007"/>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85852" tIns="13970" rIns="85852"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50000"/>
                </a:schemeClr>
              </a:solidFill>
            </a:rPr>
            <a:t>Regular Feedback</a:t>
          </a:r>
        </a:p>
      </dsp:txBody>
      <dsp:txXfrm>
        <a:off x="229783" y="2005041"/>
        <a:ext cx="1103091" cy="1103091"/>
      </dsp:txXfrm>
    </dsp:sp>
    <dsp:sp modelId="{6FADABF9-DE9A-804B-8177-15DADFF178C6}">
      <dsp:nvSpPr>
        <dsp:cNvPr id="0" name=""/>
        <dsp:cNvSpPr/>
      </dsp:nvSpPr>
      <dsp:spPr>
        <a:xfrm>
          <a:off x="1249331" y="1776583"/>
          <a:ext cx="1560007" cy="1560007"/>
        </a:xfrm>
        <a:prstGeom prst="ellipse">
          <a:avLst/>
        </a:prstGeom>
        <a:solidFill>
          <a:schemeClr val="accent4">
            <a:alpha val="50000"/>
            <a:hueOff val="-1413728"/>
            <a:satOff val="-4651"/>
            <a:lumOff val="-35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85852" tIns="13970" rIns="85852"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50000"/>
                </a:schemeClr>
              </a:solidFill>
            </a:rPr>
            <a:t>Specific Feedback</a:t>
          </a:r>
        </a:p>
      </dsp:txBody>
      <dsp:txXfrm>
        <a:off x="1477789" y="2005041"/>
        <a:ext cx="1103091" cy="1103091"/>
      </dsp:txXfrm>
    </dsp:sp>
    <dsp:sp modelId="{299B3BF3-8EE3-BA41-B782-16C7DA26C66B}">
      <dsp:nvSpPr>
        <dsp:cNvPr id="0" name=""/>
        <dsp:cNvSpPr/>
      </dsp:nvSpPr>
      <dsp:spPr>
        <a:xfrm>
          <a:off x="2497337" y="1776583"/>
          <a:ext cx="1560007" cy="1560007"/>
        </a:xfrm>
        <a:prstGeom prst="ellipse">
          <a:avLst/>
        </a:prstGeom>
        <a:solidFill>
          <a:schemeClr val="accent4">
            <a:alpha val="50000"/>
            <a:hueOff val="-2827455"/>
            <a:satOff val="-9303"/>
            <a:lumOff val="-71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85852" tIns="13970" rIns="85852"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50000"/>
                </a:schemeClr>
              </a:solidFill>
            </a:rPr>
            <a:t>Knowledge/ Experience</a:t>
          </a:r>
        </a:p>
      </dsp:txBody>
      <dsp:txXfrm>
        <a:off x="2725795" y="2005041"/>
        <a:ext cx="1103091" cy="1103091"/>
      </dsp:txXfrm>
    </dsp:sp>
    <dsp:sp modelId="{118B8F9A-C76F-1C4C-9297-CABC14CD2F6F}">
      <dsp:nvSpPr>
        <dsp:cNvPr id="0" name=""/>
        <dsp:cNvSpPr/>
      </dsp:nvSpPr>
      <dsp:spPr>
        <a:xfrm>
          <a:off x="3745343" y="1776583"/>
          <a:ext cx="1560007" cy="1560007"/>
        </a:xfrm>
        <a:prstGeom prst="ellipse">
          <a:avLst/>
        </a:prstGeom>
        <a:solidFill>
          <a:schemeClr val="accent4">
            <a:alpha val="50000"/>
            <a:hueOff val="-4241183"/>
            <a:satOff val="-13954"/>
            <a:lumOff val="-107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85852" tIns="13970" rIns="85852"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50000"/>
                </a:schemeClr>
              </a:solidFill>
            </a:rPr>
            <a:t>Investment</a:t>
          </a:r>
        </a:p>
      </dsp:txBody>
      <dsp:txXfrm>
        <a:off x="3973801" y="2005041"/>
        <a:ext cx="1103091" cy="1103091"/>
      </dsp:txXfrm>
    </dsp:sp>
    <dsp:sp modelId="{20F73547-4D9A-764A-8F45-D4C286A4E71E}">
      <dsp:nvSpPr>
        <dsp:cNvPr id="0" name=""/>
        <dsp:cNvSpPr/>
      </dsp:nvSpPr>
      <dsp:spPr>
        <a:xfrm>
          <a:off x="4993349" y="1776583"/>
          <a:ext cx="1560007" cy="1560007"/>
        </a:xfrm>
        <a:prstGeom prst="ellipse">
          <a:avLst/>
        </a:prstGeom>
        <a:solidFill>
          <a:schemeClr val="accent4">
            <a:alpha val="50000"/>
            <a:hueOff val="-5654910"/>
            <a:satOff val="-18605"/>
            <a:lumOff val="-143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85852" tIns="13970" rIns="85852"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50000"/>
                </a:schemeClr>
              </a:solidFill>
            </a:rPr>
            <a:t>Patience</a:t>
          </a:r>
        </a:p>
      </dsp:txBody>
      <dsp:txXfrm>
        <a:off x="5221807" y="2005041"/>
        <a:ext cx="1103091" cy="1103091"/>
      </dsp:txXfrm>
    </dsp:sp>
    <dsp:sp modelId="{8C53C5F4-F26C-A440-92E3-22F105852884}">
      <dsp:nvSpPr>
        <dsp:cNvPr id="0" name=""/>
        <dsp:cNvSpPr/>
      </dsp:nvSpPr>
      <dsp:spPr>
        <a:xfrm>
          <a:off x="6241355" y="1776583"/>
          <a:ext cx="1560007" cy="1560007"/>
        </a:xfrm>
        <a:prstGeom prst="ellipse">
          <a:avLst/>
        </a:prstGeom>
        <a:solidFill>
          <a:schemeClr val="accent4">
            <a:alpha val="50000"/>
            <a:hueOff val="-7068638"/>
            <a:satOff val="-23257"/>
            <a:lumOff val="-179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85852" tIns="13970" rIns="85852"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50000"/>
                </a:schemeClr>
              </a:solidFill>
            </a:rPr>
            <a:t>Independence </a:t>
          </a:r>
        </a:p>
      </dsp:txBody>
      <dsp:txXfrm>
        <a:off x="6469813" y="2005041"/>
        <a:ext cx="1103091" cy="1103091"/>
      </dsp:txXfrm>
    </dsp:sp>
    <dsp:sp modelId="{E9990D15-BF75-0C40-ABD3-4E341393858D}">
      <dsp:nvSpPr>
        <dsp:cNvPr id="0" name=""/>
        <dsp:cNvSpPr/>
      </dsp:nvSpPr>
      <dsp:spPr>
        <a:xfrm>
          <a:off x="7489360" y="1776583"/>
          <a:ext cx="1560007" cy="1560007"/>
        </a:xfrm>
        <a:prstGeom prst="ellipse">
          <a:avLst/>
        </a:prstGeom>
        <a:solidFill>
          <a:schemeClr val="accent4">
            <a:alpha val="50000"/>
            <a:hueOff val="-8482365"/>
            <a:satOff val="-27908"/>
            <a:lumOff val="-215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85852" tIns="13970" rIns="85852"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50000"/>
                </a:schemeClr>
              </a:solidFill>
            </a:rPr>
            <a:t>Support </a:t>
          </a:r>
        </a:p>
      </dsp:txBody>
      <dsp:txXfrm>
        <a:off x="7717818" y="2005041"/>
        <a:ext cx="1103091" cy="110309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478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69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24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424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512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479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93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316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805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5400012"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790B9"/>
            </a:gs>
            <a:gs pos="100000">
              <a:srgbClr val="D4ECFF"/>
            </a:gs>
          </a:gsLst>
          <a:lin ang="5400700" scaled="0"/>
        </a:gra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1" name="Google Shape;5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7E84F-6FBA-4448-A982-E5F4003265C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B3E4B3C-F637-3A49-AE84-A53835B0389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28B3432-3314-3B41-9F64-072B80605DF8}"/>
              </a:ext>
            </a:extLst>
          </p:cNvPr>
          <p:cNvSpPr>
            <a:spLocks noGrp="1"/>
          </p:cNvSpPr>
          <p:nvPr>
            <p:ph type="dt" sz="half" idx="10"/>
          </p:nvPr>
        </p:nvSpPr>
        <p:spPr/>
        <p:txBody>
          <a:bodyPr/>
          <a:lstStyle/>
          <a:p>
            <a:fld id="{B2B53BE2-30F9-C54C-99E5-398778AD6F50}" type="datetimeFigureOut">
              <a:rPr lang="en-US" smtClean="0"/>
              <a:t>3/11/20</a:t>
            </a:fld>
            <a:endParaRPr lang="en-US"/>
          </a:p>
        </p:txBody>
      </p:sp>
      <p:sp>
        <p:nvSpPr>
          <p:cNvPr id="5" name="Footer Placeholder 4">
            <a:extLst>
              <a:ext uri="{FF2B5EF4-FFF2-40B4-BE49-F238E27FC236}">
                <a16:creationId xmlns:a16="http://schemas.microsoft.com/office/drawing/2014/main" id="{D95FA7D3-03A5-1C46-9948-0A8D6F076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B56E2-8671-4B43-883A-B7ED19261AEE}"/>
              </a:ext>
            </a:extLst>
          </p:cNvPr>
          <p:cNvSpPr>
            <a:spLocks noGrp="1"/>
          </p:cNvSpPr>
          <p:nvPr>
            <p:ph type="sldNum" sz="quarter" idx="12"/>
          </p:nvPr>
        </p:nvSpPr>
        <p:spPr/>
        <p:txBody>
          <a:bodyPr/>
          <a:lstStyle/>
          <a:p>
            <a:fld id="{79FB811D-889C-624C-AF7F-A388B33092D8}" type="slidenum">
              <a:rPr lang="en-US" smtClean="0"/>
              <a:t>‹#›</a:t>
            </a:fld>
            <a:endParaRPr lang="en-US"/>
          </a:p>
        </p:txBody>
      </p:sp>
    </p:spTree>
    <p:extLst>
      <p:ext uri="{BB962C8B-B14F-4D97-AF65-F5344CB8AC3E}">
        <p14:creationId xmlns:p14="http://schemas.microsoft.com/office/powerpoint/2010/main" val="356176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4F9D6-7941-4751-9E57-DDA7CADA1EFF}" type="datetimeFigureOut">
              <a:rPr lang="en-US" smtClean="0"/>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B9725-17C6-498A-91AD-00497A5D22A5}" type="slidenum">
              <a:rPr lang="en-US" smtClean="0"/>
              <a:t>‹#›</a:t>
            </a:fld>
            <a:endParaRPr lang="en-US" dirty="0"/>
          </a:p>
        </p:txBody>
      </p:sp>
    </p:spTree>
    <p:extLst>
      <p:ext uri="{BB962C8B-B14F-4D97-AF65-F5344CB8AC3E}">
        <p14:creationId xmlns:p14="http://schemas.microsoft.com/office/powerpoint/2010/main" val="29976963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 id="2147483657" r:id="rId4"/>
    <p:sldLayoutId id="2147483660" r:id="rId5"/>
    <p:sldLayoutId id="2147483661"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polleverywhere.com/free_text_polls/3CNWYpcmVjcvtUAQhpiAc"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polleverywhere.com/free_text_polls/C9UO89LLZhLXNYeE8daQS"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asha.org/uploadedFiles/Self-Assessment-of-Competencies-in-Supervision.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asha.org/policy/SP2016-00343/"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vde.state.wv.us/osp/speechassistants.html" TargetMode="External"/><Relationship Id="rId2" Type="http://schemas.openxmlformats.org/officeDocument/2006/relationships/hyperlink" Target="https://www.wvspeechandaudiology.com/" TargetMode="External"/><Relationship Id="rId1" Type="http://schemas.openxmlformats.org/officeDocument/2006/relationships/slideLayout" Target="../slideLayouts/slideLayout2.xml"/><Relationship Id="rId4" Type="http://schemas.openxmlformats.org/officeDocument/2006/relationships/hyperlink" Target="https://www.asha.org/associates/SLPA-FAQs/#c2"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asha.org/Certification/Certification-Standards-Change-in-2020/#aud-standard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sha.org/Certification/Certification-Standards-Change-in-2020/#slp-standard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www.asha.org/professional-development/supervision-courses/" TargetMode="External"/><Relationship Id="rId2" Type="http://schemas.openxmlformats.org/officeDocument/2006/relationships/hyperlink" Target="https://www.asha.org/policy/SP2013-00337/"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sha.org/eweb/ashadynamicpage.aspx?webcode=ccchom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m01.safelinks.protection.outlook.com/?url=https%3A%2F%2Flinkprotect.cudasvc.com%2Furl%3Fa%3Dhttps%253a%252f%252fwww.asha.org%252feweb%252fstartpage.aspx%26c%3DE%2C1%2CXRUqftWcnpC1xMYvZ43LOnaXgPw0fJ2ZMzTMML1zeCr6S97GgXLbLzZel_Ar50XIcDlGJrDIw_Ui-nLsoHLlfzXfeBD1Nsao1X816GgDwWQ1Ftyqhg%2C%2C%26typo%3D1&amp;data=02%7C01%7Cslucas%40k12.wv.us%7C2ff915c3b098407139cd08d767995e0d%7Ce019b04b330c467a8bae09fb17374d6a%7C0%7C0%7C637091780843900949&amp;sdata=eYlDgN7Cx13eNUuOWakEYsO10X8JawZFbxrLb%2F54WaQ%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nam01.safelinks.protection.outlook.com/?url=https%3A%2F%2Fwww.screencast.com%2Ft%2FqFO0ahz5&amp;data=02%7C01%7Cslucas%40k12.wv.us%7C2ff915c3b098407139cd08d767995e0d%7Ce019b04b330c467a8bae09fb17374d6a%7C0%7C0%7C637091780843910940&amp;sdata=7R6I960ls1XZg0kbSRTE1l4pTjnVCh3hx8VXoFEC6Gg%3D&amp;reserved=0" TargetMode="External"/><Relationship Id="rId5" Type="http://schemas.openxmlformats.org/officeDocument/2006/relationships/hyperlink" Target="https://nam01.safelinks.protection.outlook.com/?url=https%3A%2F%2Fwww.screencast.com%2Ft%2FBh7ci9CXxY5&amp;data=02%7C01%7Cslucas%40k12.wv.us%7C2ff915c3b098407139cd08d767995e0d%7Ce019b04b330c467a8bae09fb17374d6a%7C0%7C0%7C637091780843900949&amp;sdata=39QGmLHSekplS59fc3Y8estf5dLInyt4S7NKmgdNaHY%3D&amp;reserved=0" TargetMode="External"/><Relationship Id="rId4" Type="http://schemas.openxmlformats.org/officeDocument/2006/relationships/hyperlink" Target="https://www.screencast.com/t/89JdBxX5PJ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Ethics and Supervision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0"/>
              </a:schemeClr>
            </a:gs>
            <a:gs pos="100000">
              <a:srgbClr val="D4ECFF"/>
            </a:gs>
          </a:gsLst>
          <a:lin ang="5400700" scaled="0"/>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49FDA-57E7-414A-AEA7-983507A017EB}"/>
              </a:ext>
            </a:extLst>
          </p:cNvPr>
          <p:cNvSpPr>
            <a:spLocks noGrp="1"/>
          </p:cNvSpPr>
          <p:nvPr>
            <p:ph type="body" idx="1"/>
          </p:nvPr>
        </p:nvSpPr>
        <p:spPr>
          <a:xfrm>
            <a:off x="457200" y="534576"/>
            <a:ext cx="8023384" cy="955895"/>
          </a:xfrm>
        </p:spPr>
        <p:txBody>
          <a:bodyPr/>
          <a:lstStyle/>
          <a:p>
            <a:r>
              <a:rPr lang="en-US" sz="2400" b="1" dirty="0"/>
              <a:t>Ethics</a:t>
            </a:r>
          </a:p>
        </p:txBody>
      </p:sp>
      <p:sp>
        <p:nvSpPr>
          <p:cNvPr id="3" name="Slide Number Placeholder 2">
            <a:extLst>
              <a:ext uri="{FF2B5EF4-FFF2-40B4-BE49-F238E27FC236}">
                <a16:creationId xmlns:a16="http://schemas.microsoft.com/office/drawing/2014/main" id="{BB339C0E-85CB-F146-A93E-B654547FF0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Box 4">
            <a:extLst>
              <a:ext uri="{FF2B5EF4-FFF2-40B4-BE49-F238E27FC236}">
                <a16:creationId xmlns:a16="http://schemas.microsoft.com/office/drawing/2014/main" id="{6BD9F8BC-F8D8-1147-8871-8A20250AFA6B}"/>
              </a:ext>
            </a:extLst>
          </p:cNvPr>
          <p:cNvSpPr txBox="1"/>
          <p:nvPr/>
        </p:nvSpPr>
        <p:spPr>
          <a:xfrm>
            <a:off x="1514999" y="1490471"/>
            <a:ext cx="5907786" cy="1631216"/>
          </a:xfrm>
          <a:prstGeom prst="rect">
            <a:avLst/>
          </a:prstGeom>
          <a:noFill/>
        </p:spPr>
        <p:txBody>
          <a:bodyPr wrap="square" rtlCol="0">
            <a:spAutoFit/>
          </a:bodyPr>
          <a:lstStyle/>
          <a:p>
            <a:r>
              <a:rPr lang="en-US" sz="2000" dirty="0">
                <a:solidFill>
                  <a:schemeClr val="bg1"/>
                </a:solidFill>
              </a:rPr>
              <a:t>In addition to WV State licensure, ASHA also now requires ethics professional development</a:t>
            </a:r>
          </a:p>
          <a:p>
            <a:endParaRPr lang="en-US" sz="2000" dirty="0">
              <a:solidFill>
                <a:schemeClr val="bg1"/>
              </a:solidFill>
            </a:endParaRPr>
          </a:p>
          <a:p>
            <a:r>
              <a:rPr lang="en-US" sz="2000" dirty="0">
                <a:solidFill>
                  <a:schemeClr val="bg1"/>
                </a:solidFill>
              </a:rPr>
              <a:t>1 hour of ethics is required for each 3-year maintenance interval </a:t>
            </a:r>
          </a:p>
        </p:txBody>
      </p:sp>
    </p:spTree>
    <p:extLst>
      <p:ext uri="{BB962C8B-B14F-4D97-AF65-F5344CB8AC3E}">
        <p14:creationId xmlns:p14="http://schemas.microsoft.com/office/powerpoint/2010/main" val="216730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0"/>
              </a:schemeClr>
            </a:gs>
            <a:gs pos="100000">
              <a:schemeClr val="accent2">
                <a:lumMod val="75000"/>
              </a:schemeClr>
            </a:gs>
          </a:gsLst>
          <a:lin ang="5400700" scaled="0"/>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81D90A-C0D1-4549-8923-85360427B1F3}"/>
              </a:ext>
            </a:extLst>
          </p:cNvPr>
          <p:cNvSpPr>
            <a:spLocks noGrp="1"/>
          </p:cNvSpPr>
          <p:nvPr>
            <p:ph type="body" idx="1"/>
          </p:nvPr>
        </p:nvSpPr>
        <p:spPr/>
        <p:txBody>
          <a:bodyPr/>
          <a:lstStyle/>
          <a:p>
            <a:r>
              <a:rPr lang="en-US" sz="2400" b="1" dirty="0"/>
              <a:t>What hasn’t changed?</a:t>
            </a:r>
          </a:p>
        </p:txBody>
      </p:sp>
      <p:sp>
        <p:nvSpPr>
          <p:cNvPr id="3" name="Slide Number Placeholder 2">
            <a:extLst>
              <a:ext uri="{FF2B5EF4-FFF2-40B4-BE49-F238E27FC236}">
                <a16:creationId xmlns:a16="http://schemas.microsoft.com/office/drawing/2014/main" id="{734C8811-6D18-A34E-AAB4-A4FEBB1BE1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Rectangle 3">
            <a:extLst>
              <a:ext uri="{FF2B5EF4-FFF2-40B4-BE49-F238E27FC236}">
                <a16:creationId xmlns:a16="http://schemas.microsoft.com/office/drawing/2014/main" id="{DA964460-437C-9143-8A7D-F968985E0560}"/>
              </a:ext>
            </a:extLst>
          </p:cNvPr>
          <p:cNvSpPr/>
          <p:nvPr/>
        </p:nvSpPr>
        <p:spPr>
          <a:xfrm>
            <a:off x="1281385" y="1251993"/>
            <a:ext cx="6386512" cy="2862322"/>
          </a:xfrm>
          <a:prstGeom prst="rect">
            <a:avLst/>
          </a:prstGeom>
        </p:spPr>
        <p:txBody>
          <a:bodyPr wrap="square">
            <a:spAutoFit/>
          </a:bodyPr>
          <a:lstStyle/>
          <a:p>
            <a:r>
              <a:rPr lang="en-US" sz="2000" b="1" dirty="0">
                <a:solidFill>
                  <a:schemeClr val="bg1"/>
                </a:solidFill>
              </a:rPr>
              <a:t>Direct supervision must be in real‐time and must never be less than a minimum of 25% of the student’s total contact with each client/patient and must take place periodically throughout the practicum. These are MINIMUM requirements that should be adjusted upward if the student’s level of knowledge, experience, and competence warrants.</a:t>
            </a:r>
          </a:p>
          <a:p>
            <a:endParaRPr lang="en-US" sz="2000" b="1" dirty="0">
              <a:solidFill>
                <a:schemeClr val="bg1"/>
              </a:solidFill>
            </a:endParaRPr>
          </a:p>
          <a:p>
            <a:r>
              <a:rPr lang="en-US" sz="2000" b="1" dirty="0">
                <a:solidFill>
                  <a:schemeClr val="bg1"/>
                </a:solidFill>
              </a:rPr>
              <a:t>(ASHA, 2005)</a:t>
            </a:r>
          </a:p>
        </p:txBody>
      </p:sp>
    </p:spTree>
    <p:extLst>
      <p:ext uri="{BB962C8B-B14F-4D97-AF65-F5344CB8AC3E}">
        <p14:creationId xmlns:p14="http://schemas.microsoft.com/office/powerpoint/2010/main" val="348523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0"/>
              </a:schemeClr>
            </a:gs>
            <a:gs pos="100000">
              <a:schemeClr val="accent5">
                <a:lumMod val="75000"/>
              </a:schemeClr>
            </a:gs>
          </a:gsLst>
          <a:lin ang="5400012" scaled="0"/>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08E07A-3B9F-3B4E-9B6D-F935E55E9196}"/>
              </a:ext>
            </a:extLst>
          </p:cNvPr>
          <p:cNvSpPr>
            <a:spLocks noGrp="1"/>
          </p:cNvSpPr>
          <p:nvPr>
            <p:ph type="ctrTitle"/>
          </p:nvPr>
        </p:nvSpPr>
        <p:spPr>
          <a:prstGeom prst="rect">
            <a:avLst/>
          </a:prstGeom>
          <a:noFill/>
          <a:ln>
            <a:noFill/>
          </a:ln>
          <a:effectLst>
            <a:outerShdw blurRad="42863" dist="9525" dir="5400000" algn="bl" rotWithShape="0">
              <a:srgbClr val="000000">
                <a:alpha val="20000"/>
              </a:srgbClr>
            </a:outerShdw>
          </a:effectLst>
        </p:spPr>
        <p:txBody>
          <a:bodyPr wrap="square" anchor="ctr">
            <a:normAutofit/>
          </a:bodyPr>
          <a:lstStyle/>
          <a:p>
            <a:r>
              <a:rPr lang="en-US" b="1"/>
              <a:t>Questions?</a:t>
            </a:r>
          </a:p>
        </p:txBody>
      </p:sp>
      <p:sp>
        <p:nvSpPr>
          <p:cNvPr id="3" name="Slide Number Placeholder 2" hidden="1">
            <a:extLst>
              <a:ext uri="{FF2B5EF4-FFF2-40B4-BE49-F238E27FC236}">
                <a16:creationId xmlns:a16="http://schemas.microsoft.com/office/drawing/2014/main" id="{B2A0374D-61D8-2B42-BFEC-9CB2B531ABAE}"/>
              </a:ext>
            </a:extLst>
          </p:cNvPr>
          <p:cNvSpPr>
            <a:spLocks noGrp="1"/>
          </p:cNvSpPr>
          <p:nvPr>
            <p:ph type="sldNum" idx="4294967295"/>
          </p:nvPr>
        </p:nvSpPr>
        <p:spPr>
          <a:xfrm>
            <a:off x="8594725" y="4749800"/>
            <a:ext cx="549275" cy="393700"/>
          </a:xfrm>
        </p:spPr>
        <p:txBody>
          <a:bodyPr/>
          <a:lstStyle/>
          <a:p>
            <a:pPr marL="0" lvl="0" indent="0" algn="r" rtl="0">
              <a:spcBef>
                <a:spcPts val="0"/>
              </a:spcBef>
              <a:spcAft>
                <a:spcPts val="600"/>
              </a:spcAft>
              <a:buNone/>
            </a:pPr>
            <a:fld id="{00000000-1234-1234-1234-123412341234}" type="slidenum">
              <a:rPr lang="en" smtClean="0"/>
              <a:pPr marL="0" lvl="0" indent="0" algn="r" rtl="0">
                <a:spcBef>
                  <a:spcPts val="0"/>
                </a:spcBef>
                <a:spcAft>
                  <a:spcPts val="600"/>
                </a:spcAft>
                <a:buNone/>
              </a:pPr>
              <a:t>12</a:t>
            </a:fld>
            <a:endParaRPr lang="en"/>
          </a:p>
        </p:txBody>
      </p:sp>
    </p:spTree>
    <p:extLst>
      <p:ext uri="{BB962C8B-B14F-4D97-AF65-F5344CB8AC3E}">
        <p14:creationId xmlns:p14="http://schemas.microsoft.com/office/powerpoint/2010/main" val="300746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3255AE-5352-2144-BEAC-AC85DB2731A5}"/>
              </a:ext>
            </a:extLst>
          </p:cNvPr>
          <p:cNvSpPr>
            <a:spLocks noGrp="1"/>
          </p:cNvSpPr>
          <p:nvPr>
            <p:ph type="ctrTitle"/>
          </p:nvPr>
        </p:nvSpPr>
        <p:spPr/>
        <p:txBody>
          <a:bodyPr/>
          <a:lstStyle/>
          <a:p>
            <a:r>
              <a:rPr lang="en-US" dirty="0"/>
              <a:t>Is supervisor the best word?</a:t>
            </a:r>
          </a:p>
        </p:txBody>
      </p:sp>
      <p:sp>
        <p:nvSpPr>
          <p:cNvPr id="4" name="Slide Number Placeholder 3">
            <a:extLst>
              <a:ext uri="{FF2B5EF4-FFF2-40B4-BE49-F238E27FC236}">
                <a16:creationId xmlns:a16="http://schemas.microsoft.com/office/drawing/2014/main" id="{632AD9A2-4B6B-A04C-B4BB-0A2705305C65}"/>
              </a:ext>
            </a:extLst>
          </p:cNvPr>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99321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2593A7-3F7B-1A40-A5A9-7C4D35F58A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7" name="Google Shape;76;p15">
            <a:extLst>
              <a:ext uri="{FF2B5EF4-FFF2-40B4-BE49-F238E27FC236}">
                <a16:creationId xmlns:a16="http://schemas.microsoft.com/office/drawing/2014/main" id="{79E40051-EF30-E743-94BE-A37BE6025222}"/>
              </a:ext>
            </a:extLst>
          </p:cNvPr>
          <p:cNvSpPr txBox="1">
            <a:spLocks/>
          </p:cNvSpPr>
          <p:nvPr/>
        </p:nvSpPr>
        <p:spPr>
          <a:xfrm>
            <a:off x="723300" y="887119"/>
            <a:ext cx="7697400" cy="11598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9pPr>
          </a:lstStyle>
          <a:p>
            <a:pPr algn="ctr"/>
            <a:r>
              <a:rPr lang="en-US" sz="3600" dirty="0"/>
              <a:t>Supervision Definition</a:t>
            </a:r>
          </a:p>
        </p:txBody>
      </p:sp>
      <p:sp>
        <p:nvSpPr>
          <p:cNvPr id="8" name="Rectangle 7">
            <a:extLst>
              <a:ext uri="{FF2B5EF4-FFF2-40B4-BE49-F238E27FC236}">
                <a16:creationId xmlns:a16="http://schemas.microsoft.com/office/drawing/2014/main" id="{6C10BA69-294C-784A-B0F8-89C03988C55D}"/>
              </a:ext>
            </a:extLst>
          </p:cNvPr>
          <p:cNvSpPr/>
          <p:nvPr/>
        </p:nvSpPr>
        <p:spPr>
          <a:xfrm>
            <a:off x="1979676" y="1827515"/>
            <a:ext cx="5184648" cy="2308324"/>
          </a:xfrm>
          <a:prstGeom prst="rect">
            <a:avLst/>
          </a:prstGeom>
        </p:spPr>
        <p:txBody>
          <a:bodyPr wrap="square">
            <a:spAutoFit/>
          </a:bodyPr>
          <a:lstStyle/>
          <a:p>
            <a:r>
              <a:rPr lang="en-US" sz="1800" dirty="0">
                <a:solidFill>
                  <a:schemeClr val="bg1"/>
                </a:solidFill>
                <a:latin typeface="Arial" panose="020B0604020202020204" pitchFamily="34" charset="0"/>
              </a:rPr>
              <a:t>Cambridge Dictionary:  the act of watching a person or activity and making certain that everything is done correctly, safely</a:t>
            </a:r>
          </a:p>
          <a:p>
            <a:r>
              <a:rPr lang="en-US" sz="1800" dirty="0">
                <a:solidFill>
                  <a:schemeClr val="bg1"/>
                </a:solidFill>
                <a:latin typeface="Arial" panose="020B0604020202020204" pitchFamily="34" charset="0"/>
              </a:rPr>
              <a:t> </a:t>
            </a:r>
          </a:p>
          <a:p>
            <a:r>
              <a:rPr lang="en-US" sz="1800" dirty="0">
                <a:solidFill>
                  <a:schemeClr val="bg1"/>
                </a:solidFill>
                <a:latin typeface="Arial" panose="020B0604020202020204" pitchFamily="34" charset="0"/>
              </a:rPr>
              <a:t>Merriam-Webster: the action of supervising someone or something</a:t>
            </a:r>
          </a:p>
          <a:p>
            <a:endParaRPr lang="en-US" sz="1800" dirty="0">
              <a:solidFill>
                <a:schemeClr val="bg1"/>
              </a:solidFill>
              <a:latin typeface="Arial" panose="020B0604020202020204" pitchFamily="34" charset="0"/>
            </a:endParaRPr>
          </a:p>
          <a:p>
            <a:pPr algn="ctr"/>
            <a:r>
              <a:rPr lang="en-US" sz="1800" dirty="0">
                <a:solidFill>
                  <a:schemeClr val="bg1"/>
                </a:solidFill>
                <a:latin typeface="Arial" panose="020B0604020202020204" pitchFamily="34" charset="0"/>
              </a:rPr>
              <a:t>Watching, directing, overseeing</a:t>
            </a:r>
            <a:endParaRPr lang="en-US" sz="1800" dirty="0">
              <a:solidFill>
                <a:schemeClr val="bg1"/>
              </a:solidFill>
            </a:endParaRPr>
          </a:p>
        </p:txBody>
      </p:sp>
    </p:spTree>
    <p:extLst>
      <p:ext uri="{BB962C8B-B14F-4D97-AF65-F5344CB8AC3E}">
        <p14:creationId xmlns:p14="http://schemas.microsoft.com/office/powerpoint/2010/main" val="2166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chemeClr val="accent4"/>
            </a:gs>
          </a:gsLst>
          <a:lin ang="5400700" scaled="0"/>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21730A-378D-2547-92B7-EFE337C40C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Google Shape;76;p15">
            <a:extLst>
              <a:ext uri="{FF2B5EF4-FFF2-40B4-BE49-F238E27FC236}">
                <a16:creationId xmlns:a16="http://schemas.microsoft.com/office/drawing/2014/main" id="{D2E4B02C-1BA6-B245-8D58-F7FE28AE22EA}"/>
              </a:ext>
            </a:extLst>
          </p:cNvPr>
          <p:cNvSpPr txBox="1">
            <a:spLocks/>
          </p:cNvSpPr>
          <p:nvPr/>
        </p:nvSpPr>
        <p:spPr>
          <a:xfrm>
            <a:off x="783184" y="676807"/>
            <a:ext cx="7697400" cy="11598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9pPr>
          </a:lstStyle>
          <a:p>
            <a:pPr algn="ctr"/>
            <a:r>
              <a:rPr lang="en-US" sz="3600" dirty="0"/>
              <a:t>Maybe?</a:t>
            </a:r>
          </a:p>
        </p:txBody>
      </p:sp>
      <p:sp>
        <p:nvSpPr>
          <p:cNvPr id="4" name="Rectangle 3">
            <a:extLst>
              <a:ext uri="{FF2B5EF4-FFF2-40B4-BE49-F238E27FC236}">
                <a16:creationId xmlns:a16="http://schemas.microsoft.com/office/drawing/2014/main" id="{35F4CA02-3E4D-EC4D-986E-2F20EB504A5E}"/>
              </a:ext>
            </a:extLst>
          </p:cNvPr>
          <p:cNvSpPr/>
          <p:nvPr/>
        </p:nvSpPr>
        <p:spPr>
          <a:xfrm>
            <a:off x="1637157" y="1597599"/>
            <a:ext cx="6268212" cy="2308324"/>
          </a:xfrm>
          <a:prstGeom prst="rect">
            <a:avLst/>
          </a:prstGeom>
        </p:spPr>
        <p:txBody>
          <a:bodyPr wrap="square">
            <a:spAutoFit/>
          </a:bodyPr>
          <a:lstStyle/>
          <a:p>
            <a:r>
              <a:rPr lang="en-US" sz="2400" b="1" dirty="0">
                <a:solidFill>
                  <a:schemeClr val="bg1"/>
                </a:solidFill>
                <a:latin typeface="Arial" panose="020B0604020202020204" pitchFamily="34" charset="0"/>
              </a:rPr>
              <a:t>Support Staff</a:t>
            </a:r>
          </a:p>
          <a:p>
            <a:r>
              <a:rPr lang="en-US" sz="2400" b="1" dirty="0">
                <a:solidFill>
                  <a:schemeClr val="bg1"/>
                </a:solidFill>
                <a:latin typeface="Arial" panose="020B0604020202020204" pitchFamily="34" charset="0"/>
              </a:rPr>
              <a:t>	</a:t>
            </a:r>
            <a:r>
              <a:rPr lang="en-US" sz="2000" dirty="0">
                <a:solidFill>
                  <a:schemeClr val="bg1"/>
                </a:solidFill>
                <a:latin typeface="Arial" panose="020B0604020202020204" pitchFamily="34" charset="0"/>
              </a:rPr>
              <a:t>billing managers, secretaries</a:t>
            </a:r>
          </a:p>
          <a:p>
            <a:r>
              <a:rPr lang="en-US" sz="2400" b="1" dirty="0">
                <a:solidFill>
                  <a:schemeClr val="bg1"/>
                </a:solidFill>
                <a:latin typeface="Arial" panose="020B0604020202020204" pitchFamily="34" charset="0"/>
              </a:rPr>
              <a:t>Allied Professionals</a:t>
            </a:r>
          </a:p>
          <a:p>
            <a:r>
              <a:rPr lang="en-US" sz="2400" b="1" dirty="0">
                <a:solidFill>
                  <a:schemeClr val="bg1"/>
                </a:solidFill>
                <a:latin typeface="Arial" panose="020B0604020202020204" pitchFamily="34" charset="0"/>
              </a:rPr>
              <a:t>	</a:t>
            </a:r>
            <a:r>
              <a:rPr lang="en-US" sz="2000" dirty="0">
                <a:solidFill>
                  <a:schemeClr val="bg1"/>
                </a:solidFill>
                <a:latin typeface="Arial" panose="020B0604020202020204" pitchFamily="34" charset="0"/>
              </a:rPr>
              <a:t>OT, PT</a:t>
            </a:r>
          </a:p>
          <a:p>
            <a:r>
              <a:rPr lang="en-US" sz="2400" b="1" dirty="0">
                <a:solidFill>
                  <a:schemeClr val="bg1"/>
                </a:solidFill>
                <a:latin typeface="Arial" panose="020B0604020202020204" pitchFamily="34" charset="0"/>
              </a:rPr>
              <a:t>Assistants</a:t>
            </a:r>
          </a:p>
          <a:p>
            <a:r>
              <a:rPr lang="en-US" sz="2400" b="1" dirty="0">
                <a:solidFill>
                  <a:schemeClr val="bg1"/>
                </a:solidFill>
                <a:latin typeface="Arial" panose="020B0604020202020204" pitchFamily="34" charset="0"/>
              </a:rPr>
              <a:t>	</a:t>
            </a:r>
            <a:r>
              <a:rPr lang="en-US" sz="2000" dirty="0">
                <a:solidFill>
                  <a:schemeClr val="bg1"/>
                </a:solidFill>
                <a:latin typeface="Arial" panose="020B0604020202020204" pitchFamily="34" charset="0"/>
              </a:rPr>
              <a:t>SLPAs</a:t>
            </a:r>
            <a:endParaRPr lang="en-US" sz="2400" dirty="0">
              <a:solidFill>
                <a:schemeClr val="bg1"/>
              </a:solidFill>
              <a:latin typeface="Arial" panose="020B0604020202020204" pitchFamily="34" charset="0"/>
            </a:endParaRPr>
          </a:p>
        </p:txBody>
      </p:sp>
    </p:spTree>
    <p:extLst>
      <p:ext uri="{BB962C8B-B14F-4D97-AF65-F5344CB8AC3E}">
        <p14:creationId xmlns:p14="http://schemas.microsoft.com/office/powerpoint/2010/main" val="70464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chemeClr val="accent5"/>
            </a:gs>
          </a:gsLst>
          <a:lin ang="5400700" scaled="0"/>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7FC6D1-B341-F14F-B743-4F27146661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Google Shape;76;p15">
            <a:extLst>
              <a:ext uri="{FF2B5EF4-FFF2-40B4-BE49-F238E27FC236}">
                <a16:creationId xmlns:a16="http://schemas.microsoft.com/office/drawing/2014/main" id="{24A0B329-187D-9344-B611-4B82FA3AE2CD}"/>
              </a:ext>
            </a:extLst>
          </p:cNvPr>
          <p:cNvSpPr txBox="1">
            <a:spLocks/>
          </p:cNvSpPr>
          <p:nvPr/>
        </p:nvSpPr>
        <p:spPr>
          <a:xfrm>
            <a:off x="783184" y="676807"/>
            <a:ext cx="7697400" cy="11598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9pPr>
          </a:lstStyle>
          <a:p>
            <a:pPr algn="ctr"/>
            <a:r>
              <a:rPr lang="en-US" sz="3600" dirty="0"/>
              <a:t>Maybe Not?</a:t>
            </a:r>
          </a:p>
        </p:txBody>
      </p:sp>
      <p:sp>
        <p:nvSpPr>
          <p:cNvPr id="4" name="Rectangle 3">
            <a:extLst>
              <a:ext uri="{FF2B5EF4-FFF2-40B4-BE49-F238E27FC236}">
                <a16:creationId xmlns:a16="http://schemas.microsoft.com/office/drawing/2014/main" id="{7A9721C7-BAA8-844C-AE93-E0798C3DB6C1}"/>
              </a:ext>
            </a:extLst>
          </p:cNvPr>
          <p:cNvSpPr/>
          <p:nvPr/>
        </p:nvSpPr>
        <p:spPr>
          <a:xfrm>
            <a:off x="2762250" y="2076450"/>
            <a:ext cx="4095750" cy="830997"/>
          </a:xfrm>
          <a:prstGeom prst="rect">
            <a:avLst/>
          </a:prstGeom>
        </p:spPr>
        <p:txBody>
          <a:bodyPr wrap="square">
            <a:spAutoFit/>
          </a:bodyPr>
          <a:lstStyle/>
          <a:p>
            <a:r>
              <a:rPr lang="en-US" sz="2400" dirty="0">
                <a:solidFill>
                  <a:schemeClr val="bg1"/>
                </a:solidFill>
                <a:latin typeface="Arial" panose="020B0604020202020204" pitchFamily="34" charset="0"/>
              </a:rPr>
              <a:t>Graduate Students</a:t>
            </a:r>
          </a:p>
          <a:p>
            <a:r>
              <a:rPr lang="en-US" sz="2400" dirty="0">
                <a:solidFill>
                  <a:schemeClr val="bg1"/>
                </a:solidFill>
                <a:latin typeface="Arial" panose="020B0604020202020204" pitchFamily="34" charset="0"/>
              </a:rPr>
              <a:t>CFYs</a:t>
            </a:r>
          </a:p>
        </p:txBody>
      </p:sp>
    </p:spTree>
    <p:extLst>
      <p:ext uri="{BB962C8B-B14F-4D97-AF65-F5344CB8AC3E}">
        <p14:creationId xmlns:p14="http://schemas.microsoft.com/office/powerpoint/2010/main" val="3969554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7000">
              <a:schemeClr val="accent2"/>
            </a:gs>
            <a:gs pos="0">
              <a:srgbClr val="0070C0"/>
            </a:gs>
            <a:gs pos="100000">
              <a:srgbClr val="FF9900"/>
            </a:gs>
          </a:gsLst>
          <a:lin ang="5400700" scaled="0"/>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63E61F-D2F4-C643-BA6B-E4FD2C3D17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Google Shape;76;p15">
            <a:extLst>
              <a:ext uri="{FF2B5EF4-FFF2-40B4-BE49-F238E27FC236}">
                <a16:creationId xmlns:a16="http://schemas.microsoft.com/office/drawing/2014/main" id="{A808EA5A-5D8B-D749-AECB-4D7960068987}"/>
              </a:ext>
            </a:extLst>
          </p:cNvPr>
          <p:cNvSpPr txBox="1">
            <a:spLocks/>
          </p:cNvSpPr>
          <p:nvPr/>
        </p:nvSpPr>
        <p:spPr>
          <a:xfrm>
            <a:off x="723300" y="442981"/>
            <a:ext cx="7697400" cy="11598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lt1"/>
              </a:buClr>
              <a:buSzPts val="2600"/>
              <a:buFont typeface="Montserrat ExtraBold"/>
              <a:buNone/>
              <a:defRPr sz="2600" b="0" i="0" u="none" strike="noStrike" cap="none">
                <a:solidFill>
                  <a:schemeClr val="lt1"/>
                </a:solidFill>
                <a:latin typeface="Montserrat ExtraBold"/>
                <a:ea typeface="Montserrat ExtraBold"/>
                <a:cs typeface="Montserrat ExtraBold"/>
                <a:sym typeface="Montserrat ExtraBold"/>
              </a:defRPr>
            </a:lvl9pPr>
          </a:lstStyle>
          <a:p>
            <a:pPr algn="ctr"/>
            <a:r>
              <a:rPr lang="en-US" sz="3600" dirty="0"/>
              <a:t>Clinical Educator</a:t>
            </a:r>
          </a:p>
        </p:txBody>
      </p:sp>
      <p:sp>
        <p:nvSpPr>
          <p:cNvPr id="4" name="Rectangle 3">
            <a:extLst>
              <a:ext uri="{FF2B5EF4-FFF2-40B4-BE49-F238E27FC236}">
                <a16:creationId xmlns:a16="http://schemas.microsoft.com/office/drawing/2014/main" id="{B0F55690-0561-B347-A42E-D789A206F1B2}"/>
              </a:ext>
            </a:extLst>
          </p:cNvPr>
          <p:cNvSpPr/>
          <p:nvPr/>
        </p:nvSpPr>
        <p:spPr>
          <a:xfrm>
            <a:off x="1319348" y="1463039"/>
            <a:ext cx="5943600" cy="2461133"/>
          </a:xfrm>
          <a:prstGeom prst="rect">
            <a:avLst/>
          </a:prstGeom>
        </p:spPr>
        <p:txBody>
          <a:bodyPr wrap="square">
            <a:spAutoFit/>
          </a:bodyPr>
          <a:lstStyle/>
          <a:p>
            <a:pPr algn="ctr"/>
            <a:r>
              <a:rPr lang="en-US" sz="2000" dirty="0">
                <a:solidFill>
                  <a:schemeClr val="bg1"/>
                </a:solidFill>
                <a:latin typeface="+mj-lt"/>
              </a:rPr>
              <a:t>ASHA states a clinical educator "refers to individuals involved in the clinical training, education, </a:t>
            </a:r>
            <a:r>
              <a:rPr lang="en-US" sz="2000" i="1" dirty="0">
                <a:solidFill>
                  <a:schemeClr val="bg1"/>
                </a:solidFill>
                <a:latin typeface="+mj-lt"/>
              </a:rPr>
              <a:t>and </a:t>
            </a:r>
            <a:r>
              <a:rPr lang="en-US" sz="2000" dirty="0">
                <a:solidFill>
                  <a:schemeClr val="bg1"/>
                </a:solidFill>
                <a:latin typeface="+mj-lt"/>
              </a:rPr>
              <a:t>supervision of audiology and speech-language pathology graduate students at all levels of training”</a:t>
            </a:r>
          </a:p>
          <a:p>
            <a:pPr algn="ctr"/>
            <a:endParaRPr lang="en-US" sz="1050" dirty="0">
              <a:solidFill>
                <a:schemeClr val="bg1"/>
              </a:solidFill>
              <a:latin typeface="+mj-lt"/>
            </a:endParaRPr>
          </a:p>
          <a:p>
            <a:pPr algn="ctr"/>
            <a:r>
              <a:rPr lang="en-US" sz="2000" dirty="0">
                <a:solidFill>
                  <a:schemeClr val="bg1"/>
                </a:solidFill>
                <a:latin typeface="+mj-lt"/>
              </a:rPr>
              <a:t>Teach, demonstrate, train, supervise, </a:t>
            </a:r>
          </a:p>
          <a:p>
            <a:pPr algn="ctr"/>
            <a:r>
              <a:rPr lang="en-US" sz="2000" dirty="0">
                <a:solidFill>
                  <a:schemeClr val="bg1"/>
                </a:solidFill>
                <a:latin typeface="+mj-lt"/>
              </a:rPr>
              <a:t>clarify, assist, model, advise</a:t>
            </a:r>
          </a:p>
        </p:txBody>
      </p:sp>
    </p:spTree>
    <p:extLst>
      <p:ext uri="{BB962C8B-B14F-4D97-AF65-F5344CB8AC3E}">
        <p14:creationId xmlns:p14="http://schemas.microsoft.com/office/powerpoint/2010/main" val="398108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D8D729-1AFB-4B46-BC92-6B8031EAAD4F}"/>
              </a:ext>
            </a:extLst>
          </p:cNvPr>
          <p:cNvSpPr>
            <a:spLocks noGrp="1"/>
          </p:cNvSpPr>
          <p:nvPr>
            <p:ph type="body" idx="1"/>
          </p:nvPr>
        </p:nvSpPr>
        <p:spPr>
          <a:xfrm>
            <a:off x="3395936" y="723006"/>
            <a:ext cx="5739378" cy="3813503"/>
          </a:xfrm>
        </p:spPr>
        <p:txBody>
          <a:bodyPr/>
          <a:lstStyle/>
          <a:p>
            <a:endParaRPr lang="en-US" sz="1800" b="1" dirty="0"/>
          </a:p>
        </p:txBody>
      </p:sp>
      <p:sp>
        <p:nvSpPr>
          <p:cNvPr id="4" name="Slide Number Placeholder 3">
            <a:extLst>
              <a:ext uri="{FF2B5EF4-FFF2-40B4-BE49-F238E27FC236}">
                <a16:creationId xmlns:a16="http://schemas.microsoft.com/office/drawing/2014/main" id="{4514EE19-1467-F14F-9DB8-363E9C1E8C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7170" name="Picture 2" descr="Street, Road, Horizon, Endless, Flatland, America, Usa">
            <a:extLst>
              <a:ext uri="{FF2B5EF4-FFF2-40B4-BE49-F238E27FC236}">
                <a16:creationId xmlns:a16="http://schemas.microsoft.com/office/drawing/2014/main" id="{B48CBAED-3E08-0844-BEA7-F3493830B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66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100000">
              <a:srgbClr val="D4ECFF"/>
            </a:gs>
          </a:gsLst>
          <a:lin ang="5400700" scaled="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06136B-EDA4-5844-9BA6-93E345AF46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8" name="Google Shape;77;p15">
            <a:extLst>
              <a:ext uri="{FF2B5EF4-FFF2-40B4-BE49-F238E27FC236}">
                <a16:creationId xmlns:a16="http://schemas.microsoft.com/office/drawing/2014/main" id="{61E5127E-8C64-BC48-9BA6-BEBAC1F76774}"/>
              </a:ext>
            </a:extLst>
          </p:cNvPr>
          <p:cNvSpPr txBox="1">
            <a:spLocks/>
          </p:cNvSpPr>
          <p:nvPr/>
        </p:nvSpPr>
        <p:spPr>
          <a:xfrm>
            <a:off x="579631" y="884798"/>
            <a:ext cx="7697400" cy="26343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6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1pPr>
            <a:lvl2pPr marL="914400" marR="0" lvl="1" indent="-368300" algn="l" rtl="0">
              <a:lnSpc>
                <a:spcPct val="115000"/>
              </a:lnSpc>
              <a:spcBef>
                <a:spcPts val="10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2pPr>
            <a:lvl3pPr marL="1371600" marR="0" lvl="2" indent="-368300" algn="l" rtl="0">
              <a:lnSpc>
                <a:spcPct val="115000"/>
              </a:lnSpc>
              <a:spcBef>
                <a:spcPts val="10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3pPr>
            <a:lvl4pPr marL="1828800" marR="0" lvl="3"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4pPr>
            <a:lvl5pPr marL="2286000" marR="0" lvl="4"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5pPr>
            <a:lvl6pPr marL="2743200" marR="0" lvl="5"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6pPr>
            <a:lvl7pPr marL="3200400" marR="0" lvl="6"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7pPr>
            <a:lvl8pPr marL="3657600" marR="0" lvl="7"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8pPr>
            <a:lvl9pPr marL="4114800" marR="0" lvl="8" indent="-368300" algn="l" rtl="0">
              <a:lnSpc>
                <a:spcPct val="115000"/>
              </a:lnSpc>
              <a:spcBef>
                <a:spcPts val="1000"/>
              </a:spcBef>
              <a:spcAft>
                <a:spcPts val="100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9pPr>
          </a:lstStyle>
          <a:p>
            <a:pPr marL="0" indent="0" algn="ctr">
              <a:spcBef>
                <a:spcPts val="0"/>
              </a:spcBef>
              <a:buFont typeface="Montserrat Light"/>
              <a:buNone/>
            </a:pPr>
            <a:endParaRPr lang="en-US" sz="1100" b="1" dirty="0">
              <a:solidFill>
                <a:srgbClr val="FFFFFF"/>
              </a:solidFill>
            </a:endParaRPr>
          </a:p>
          <a:p>
            <a:pPr marL="0" indent="0" algn="ctr">
              <a:spcBef>
                <a:spcPts val="0"/>
              </a:spcBef>
              <a:buFont typeface="Montserrat Light"/>
              <a:buNone/>
            </a:pPr>
            <a:r>
              <a:rPr lang="en-US" sz="2400" b="1" dirty="0">
                <a:solidFill>
                  <a:srgbClr val="FFFFFF"/>
                </a:solidFill>
              </a:rPr>
              <a:t>Think back to your clinical educators…</a:t>
            </a:r>
          </a:p>
          <a:p>
            <a:pPr marL="0" indent="0" algn="ctr">
              <a:spcBef>
                <a:spcPts val="0"/>
              </a:spcBef>
              <a:buFont typeface="Montserrat Light"/>
              <a:buNone/>
            </a:pPr>
            <a:endParaRPr lang="en-US" sz="2400" b="1" dirty="0">
              <a:solidFill>
                <a:srgbClr val="FFFFFF"/>
              </a:solidFill>
            </a:endParaRPr>
          </a:p>
          <a:p>
            <a:pPr marL="0" indent="0" algn="ctr">
              <a:spcBef>
                <a:spcPts val="0"/>
              </a:spcBef>
              <a:buFont typeface="Montserrat Light"/>
              <a:buNone/>
            </a:pPr>
            <a:endParaRPr lang="en-US" sz="2400" b="1" dirty="0">
              <a:solidFill>
                <a:srgbClr val="FFFFFF"/>
              </a:solidFill>
            </a:endParaRPr>
          </a:p>
          <a:p>
            <a:pPr marL="0" indent="0" algn="ctr">
              <a:spcBef>
                <a:spcPts val="0"/>
              </a:spcBef>
              <a:buFont typeface="Montserrat Light"/>
              <a:buNone/>
            </a:pPr>
            <a:r>
              <a:rPr lang="en-US" sz="2400" b="1" dirty="0">
                <a:solidFill>
                  <a:srgbClr val="FFFFFF"/>
                </a:solidFill>
              </a:rPr>
              <a:t>1. What were  your best memories?</a:t>
            </a:r>
          </a:p>
          <a:p>
            <a:pPr marL="0" indent="0" algn="ctr">
              <a:spcBef>
                <a:spcPts val="0"/>
              </a:spcBef>
              <a:buFont typeface="Montserrat Light"/>
              <a:buNone/>
            </a:pPr>
            <a:r>
              <a:rPr lang="en-US" sz="2400" b="1" dirty="0">
                <a:solidFill>
                  <a:srgbClr val="FFFFFF"/>
                </a:solidFill>
              </a:rPr>
              <a:t>2. What were your worst memories? </a:t>
            </a:r>
          </a:p>
        </p:txBody>
      </p:sp>
    </p:spTree>
    <p:extLst>
      <p:ext uri="{BB962C8B-B14F-4D97-AF65-F5344CB8AC3E}">
        <p14:creationId xmlns:p14="http://schemas.microsoft.com/office/powerpoint/2010/main" val="203185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800" dirty="0"/>
              <a:t>Time Ordered Agenda</a:t>
            </a:r>
            <a:endParaRPr sz="1800" dirty="0"/>
          </a:p>
        </p:txBody>
      </p:sp>
      <p:sp>
        <p:nvSpPr>
          <p:cNvPr id="69" name="Google Shape;69;p14"/>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endParaRPr lang="en-US" b="1" dirty="0"/>
          </a:p>
          <a:p>
            <a:pPr marL="0" lvl="0" indent="0" algn="l" rtl="0">
              <a:spcBef>
                <a:spcPts val="600"/>
              </a:spcBef>
              <a:spcAft>
                <a:spcPts val="0"/>
              </a:spcAft>
              <a:buClr>
                <a:schemeClr val="dk1"/>
              </a:buClr>
              <a:buSzPts val="1100"/>
              <a:buFont typeface="Arial"/>
              <a:buNone/>
            </a:pPr>
            <a:r>
              <a:rPr lang="en-US" b="1" dirty="0"/>
              <a:t>11:30-11:45</a:t>
            </a:r>
            <a:r>
              <a:rPr lang="en-US" dirty="0"/>
              <a:t> Changes in Standards</a:t>
            </a:r>
          </a:p>
          <a:p>
            <a:pPr marL="0" lvl="0" indent="0" algn="l" rtl="0">
              <a:spcBef>
                <a:spcPts val="600"/>
              </a:spcBef>
              <a:spcAft>
                <a:spcPts val="0"/>
              </a:spcAft>
              <a:buClr>
                <a:schemeClr val="dk1"/>
              </a:buClr>
              <a:buSzPts val="1100"/>
              <a:buFont typeface="Arial"/>
              <a:buNone/>
            </a:pPr>
            <a:r>
              <a:rPr lang="en-US" b="1" dirty="0"/>
              <a:t>11:45-12:30 </a:t>
            </a:r>
            <a:r>
              <a:rPr lang="en-US" dirty="0"/>
              <a:t>Clinical Educators</a:t>
            </a:r>
          </a:p>
          <a:p>
            <a:pPr marL="0" lvl="0" indent="0" algn="l" rtl="0">
              <a:spcBef>
                <a:spcPts val="600"/>
              </a:spcBef>
              <a:spcAft>
                <a:spcPts val="0"/>
              </a:spcAft>
              <a:buClr>
                <a:schemeClr val="dk1"/>
              </a:buClr>
              <a:buSzPts val="1100"/>
              <a:buFont typeface="Arial"/>
              <a:buNone/>
            </a:pPr>
            <a:r>
              <a:rPr lang="en-US" b="1" dirty="0"/>
              <a:t>12:30-1:00 </a:t>
            </a:r>
            <a:r>
              <a:rPr lang="en-US" dirty="0"/>
              <a:t>Supervisor Role</a:t>
            </a:r>
          </a:p>
          <a:p>
            <a:pPr marL="0" lvl="0" indent="0" algn="l" rtl="0">
              <a:spcBef>
                <a:spcPts val="600"/>
              </a:spcBef>
              <a:spcAft>
                <a:spcPts val="0"/>
              </a:spcAft>
              <a:buClr>
                <a:schemeClr val="dk1"/>
              </a:buClr>
              <a:buSzPts val="1100"/>
              <a:buFont typeface="Arial"/>
              <a:buNone/>
            </a:pPr>
            <a:r>
              <a:rPr lang="en-US" b="1" dirty="0"/>
              <a:t>1:00-1:30 </a:t>
            </a:r>
            <a:r>
              <a:rPr lang="en-US" dirty="0"/>
              <a:t>Ethical Dilemmas </a:t>
            </a:r>
            <a:endParaRPr dirty="0"/>
          </a:p>
        </p:txBody>
      </p:sp>
      <p:sp>
        <p:nvSpPr>
          <p:cNvPr id="71" name="Google Shape;71;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012" scaled="0"/>
        </a:gradFill>
        <a:effectLst/>
      </p:bgPr>
    </p:bg>
    <p:spTree>
      <p:nvGrpSpPr>
        <p:cNvPr id="1" name="Shape 75"/>
        <p:cNvGrpSpPr/>
        <p:nvPr/>
      </p:nvGrpSpPr>
      <p:grpSpPr>
        <a:xfrm>
          <a:off x="0" y="0"/>
          <a:ext cx="0" cy="0"/>
          <a:chOff x="0" y="0"/>
          <a:chExt cx="0" cy="0"/>
        </a:xfrm>
      </p:grpSpPr>
      <p:sp>
        <p:nvSpPr>
          <p:cNvPr id="79" name="Google Shape;79;p1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76" name="Google Shape;76;p15"/>
          <p:cNvSpPr txBox="1">
            <a:spLocks noGrp="1"/>
          </p:cNvSpPr>
          <p:nvPr>
            <p:ph type="ctrTitle" idx="4294967295"/>
          </p:nvPr>
        </p:nvSpPr>
        <p:spPr>
          <a:xfrm>
            <a:off x="0" y="1335088"/>
            <a:ext cx="7696200" cy="116046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a:t>SLP #1</a:t>
            </a:r>
            <a:endParaRPr sz="3600" dirty="0"/>
          </a:p>
        </p:txBody>
      </p:sp>
      <p:sp>
        <p:nvSpPr>
          <p:cNvPr id="77" name="Google Shape;77;p15"/>
          <p:cNvSpPr txBox="1">
            <a:spLocks noGrp="1"/>
          </p:cNvSpPr>
          <p:nvPr>
            <p:ph type="subTitle" idx="4294967295"/>
          </p:nvPr>
        </p:nvSpPr>
        <p:spPr>
          <a:xfrm>
            <a:off x="0" y="2259013"/>
            <a:ext cx="7696200" cy="130492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b="1" dirty="0">
                <a:solidFill>
                  <a:srgbClr val="FFFFFF"/>
                </a:solidFill>
              </a:rPr>
              <a:t>“My CF supervisor was rough…he gave me one thing of feedback the entire 9 months."</a:t>
            </a:r>
            <a:endParaRPr sz="2400" b="1"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0EE7DB-5330-7D42-BC78-2D905B5C3C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5" name="Rectangle 4">
            <a:extLst>
              <a:ext uri="{FF2B5EF4-FFF2-40B4-BE49-F238E27FC236}">
                <a16:creationId xmlns:a16="http://schemas.microsoft.com/office/drawing/2014/main" id="{4603FB53-7A2A-164F-8941-04555E21D823}"/>
              </a:ext>
            </a:extLst>
          </p:cNvPr>
          <p:cNvSpPr/>
          <p:nvPr/>
        </p:nvSpPr>
        <p:spPr>
          <a:xfrm>
            <a:off x="2316998" y="1503336"/>
            <a:ext cx="3890074" cy="646331"/>
          </a:xfrm>
          <a:prstGeom prst="rect">
            <a:avLst/>
          </a:prstGeom>
        </p:spPr>
        <p:txBody>
          <a:bodyPr wrap="square">
            <a:spAutoFit/>
          </a:bodyPr>
          <a:lstStyle/>
          <a:p>
            <a:pPr algn="ctr"/>
            <a:r>
              <a:rPr lang="en-US" sz="3600" dirty="0">
                <a:solidFill>
                  <a:srgbClr val="FFFFFF"/>
                </a:solidFill>
                <a:latin typeface="Montserrat ExtraBold" pitchFamily="2" charset="77"/>
              </a:rPr>
              <a:t>SLP #2</a:t>
            </a:r>
            <a:endParaRPr lang="en-US" sz="3600" dirty="0"/>
          </a:p>
        </p:txBody>
      </p:sp>
      <p:sp>
        <p:nvSpPr>
          <p:cNvPr id="7" name="Google Shape;77;p15">
            <a:extLst>
              <a:ext uri="{FF2B5EF4-FFF2-40B4-BE49-F238E27FC236}">
                <a16:creationId xmlns:a16="http://schemas.microsoft.com/office/drawing/2014/main" id="{43923882-0513-9340-8E75-3DB16085C848}"/>
              </a:ext>
            </a:extLst>
          </p:cNvPr>
          <p:cNvSpPr txBox="1">
            <a:spLocks/>
          </p:cNvSpPr>
          <p:nvPr/>
        </p:nvSpPr>
        <p:spPr>
          <a:xfrm>
            <a:off x="607063" y="2204079"/>
            <a:ext cx="7697400" cy="130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6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1pPr>
            <a:lvl2pPr marL="914400" marR="0" lvl="1" indent="-368300" algn="l" rtl="0">
              <a:lnSpc>
                <a:spcPct val="115000"/>
              </a:lnSpc>
              <a:spcBef>
                <a:spcPts val="10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2pPr>
            <a:lvl3pPr marL="1371600" marR="0" lvl="2" indent="-368300" algn="l" rtl="0">
              <a:lnSpc>
                <a:spcPct val="115000"/>
              </a:lnSpc>
              <a:spcBef>
                <a:spcPts val="10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3pPr>
            <a:lvl4pPr marL="1828800" marR="0" lvl="3"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4pPr>
            <a:lvl5pPr marL="2286000" marR="0" lvl="4"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5pPr>
            <a:lvl6pPr marL="2743200" marR="0" lvl="5"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6pPr>
            <a:lvl7pPr marL="3200400" marR="0" lvl="6"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7pPr>
            <a:lvl8pPr marL="3657600" marR="0" lvl="7"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8pPr>
            <a:lvl9pPr marL="4114800" marR="0" lvl="8" indent="-368300" algn="l" rtl="0">
              <a:lnSpc>
                <a:spcPct val="115000"/>
              </a:lnSpc>
              <a:spcBef>
                <a:spcPts val="1000"/>
              </a:spcBef>
              <a:spcAft>
                <a:spcPts val="100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9pPr>
          </a:lstStyle>
          <a:p>
            <a:pPr marL="0" indent="0" algn="ctr">
              <a:spcBef>
                <a:spcPts val="0"/>
              </a:spcBef>
              <a:buFont typeface="Montserrat Light"/>
              <a:buNone/>
            </a:pPr>
            <a:r>
              <a:rPr lang="en-US" sz="2400" b="1" dirty="0">
                <a:solidFill>
                  <a:srgbClr val="FFFFFF"/>
                </a:solidFill>
              </a:rPr>
              <a:t>“My CFY was in a 150 bed SNF with a trach and vent unit.  My supervisor knew NOTHING about </a:t>
            </a:r>
            <a:r>
              <a:rPr lang="en-US" sz="2400" b="1" dirty="0" err="1">
                <a:solidFill>
                  <a:srgbClr val="FFFFFF"/>
                </a:solidFill>
              </a:rPr>
              <a:t>trachs</a:t>
            </a:r>
            <a:r>
              <a:rPr lang="en-US" sz="2400" b="1" dirty="0">
                <a:solidFill>
                  <a:srgbClr val="FFFFFF"/>
                </a:solidFill>
              </a:rPr>
              <a:t> and vents.” </a:t>
            </a:r>
          </a:p>
        </p:txBody>
      </p:sp>
    </p:spTree>
    <p:extLst>
      <p:ext uri="{BB962C8B-B14F-4D97-AF65-F5344CB8AC3E}">
        <p14:creationId xmlns:p14="http://schemas.microsoft.com/office/powerpoint/2010/main" val="376761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4B2456-E7D0-F446-84A6-FA61143B4D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3" name="Google Shape;77;p15">
            <a:extLst>
              <a:ext uri="{FF2B5EF4-FFF2-40B4-BE49-F238E27FC236}">
                <a16:creationId xmlns:a16="http://schemas.microsoft.com/office/drawing/2014/main" id="{82B70D59-229C-FC4C-A70F-DED62FBBC4AF}"/>
              </a:ext>
            </a:extLst>
          </p:cNvPr>
          <p:cNvSpPr txBox="1">
            <a:spLocks/>
          </p:cNvSpPr>
          <p:nvPr/>
        </p:nvSpPr>
        <p:spPr>
          <a:xfrm>
            <a:off x="607063" y="2204079"/>
            <a:ext cx="7697400" cy="130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6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1pPr>
            <a:lvl2pPr marL="914400" marR="0" lvl="1" indent="-368300" algn="l" rtl="0">
              <a:lnSpc>
                <a:spcPct val="115000"/>
              </a:lnSpc>
              <a:spcBef>
                <a:spcPts val="10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2pPr>
            <a:lvl3pPr marL="1371600" marR="0" lvl="2" indent="-368300" algn="l" rtl="0">
              <a:lnSpc>
                <a:spcPct val="115000"/>
              </a:lnSpc>
              <a:spcBef>
                <a:spcPts val="10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3pPr>
            <a:lvl4pPr marL="1828800" marR="0" lvl="3"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4pPr>
            <a:lvl5pPr marL="2286000" marR="0" lvl="4"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5pPr>
            <a:lvl6pPr marL="2743200" marR="0" lvl="5"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6pPr>
            <a:lvl7pPr marL="3200400" marR="0" lvl="6"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7pPr>
            <a:lvl8pPr marL="3657600" marR="0" lvl="7"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8pPr>
            <a:lvl9pPr marL="4114800" marR="0" lvl="8" indent="-368300" algn="l" rtl="0">
              <a:lnSpc>
                <a:spcPct val="115000"/>
              </a:lnSpc>
              <a:spcBef>
                <a:spcPts val="1000"/>
              </a:spcBef>
              <a:spcAft>
                <a:spcPts val="100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9pPr>
          </a:lstStyle>
          <a:p>
            <a:pPr marL="0" indent="0" algn="ctr">
              <a:spcBef>
                <a:spcPts val="0"/>
              </a:spcBef>
              <a:buFont typeface="Montserrat Light"/>
              <a:buNone/>
            </a:pPr>
            <a:r>
              <a:rPr lang="en-US" sz="2400" b="1" dirty="0">
                <a:solidFill>
                  <a:srgbClr val="FFFFFF"/>
                </a:solidFill>
              </a:rPr>
              <a:t>While working with a patient with aphasia as a student, the supervisor stated, “you’re not doing therapy, I actually need you to be doing therapy”</a:t>
            </a:r>
          </a:p>
        </p:txBody>
      </p:sp>
      <p:sp>
        <p:nvSpPr>
          <p:cNvPr id="5" name="Rectangle 4">
            <a:extLst>
              <a:ext uri="{FF2B5EF4-FFF2-40B4-BE49-F238E27FC236}">
                <a16:creationId xmlns:a16="http://schemas.microsoft.com/office/drawing/2014/main" id="{AB785FCD-BA05-EA41-B262-BE457F8112B5}"/>
              </a:ext>
            </a:extLst>
          </p:cNvPr>
          <p:cNvSpPr/>
          <p:nvPr/>
        </p:nvSpPr>
        <p:spPr>
          <a:xfrm>
            <a:off x="2316998" y="1503336"/>
            <a:ext cx="3890074" cy="646331"/>
          </a:xfrm>
          <a:prstGeom prst="rect">
            <a:avLst/>
          </a:prstGeom>
        </p:spPr>
        <p:txBody>
          <a:bodyPr wrap="square">
            <a:spAutoFit/>
          </a:bodyPr>
          <a:lstStyle/>
          <a:p>
            <a:pPr algn="ctr"/>
            <a:r>
              <a:rPr lang="en-US" sz="3600" dirty="0">
                <a:solidFill>
                  <a:srgbClr val="FFFFFF"/>
                </a:solidFill>
                <a:latin typeface="Montserrat ExtraBold" pitchFamily="2" charset="77"/>
              </a:rPr>
              <a:t>SLP #3</a:t>
            </a:r>
            <a:endParaRPr lang="en-US" sz="3600" dirty="0"/>
          </a:p>
        </p:txBody>
      </p:sp>
    </p:spTree>
    <p:extLst>
      <p:ext uri="{BB962C8B-B14F-4D97-AF65-F5344CB8AC3E}">
        <p14:creationId xmlns:p14="http://schemas.microsoft.com/office/powerpoint/2010/main" val="422706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43B5F3-42B7-A14C-8117-3E9A055C74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4" name="Google Shape;77;p15">
            <a:extLst>
              <a:ext uri="{FF2B5EF4-FFF2-40B4-BE49-F238E27FC236}">
                <a16:creationId xmlns:a16="http://schemas.microsoft.com/office/drawing/2014/main" id="{DD315E82-659A-9444-8331-5CE6D8BB4B4F}"/>
              </a:ext>
            </a:extLst>
          </p:cNvPr>
          <p:cNvSpPr txBox="1">
            <a:spLocks/>
          </p:cNvSpPr>
          <p:nvPr/>
        </p:nvSpPr>
        <p:spPr>
          <a:xfrm>
            <a:off x="607063" y="2204079"/>
            <a:ext cx="7697400" cy="1305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6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1pPr>
            <a:lvl2pPr marL="914400" marR="0" lvl="1" indent="-368300" algn="l" rtl="0">
              <a:lnSpc>
                <a:spcPct val="115000"/>
              </a:lnSpc>
              <a:spcBef>
                <a:spcPts val="10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2pPr>
            <a:lvl3pPr marL="1371600" marR="0" lvl="2" indent="-368300" algn="l" rtl="0">
              <a:lnSpc>
                <a:spcPct val="115000"/>
              </a:lnSpc>
              <a:spcBef>
                <a:spcPts val="1000"/>
              </a:spcBef>
              <a:spcAft>
                <a:spcPts val="0"/>
              </a:spcAft>
              <a:buClr>
                <a:schemeClr val="dk2"/>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3pPr>
            <a:lvl4pPr marL="1828800" marR="0" lvl="3"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4pPr>
            <a:lvl5pPr marL="2286000" marR="0" lvl="4"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5pPr>
            <a:lvl6pPr marL="2743200" marR="0" lvl="5"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6pPr>
            <a:lvl7pPr marL="3200400" marR="0" lvl="6"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7pPr>
            <a:lvl8pPr marL="3657600" marR="0" lvl="7" indent="-368300" algn="l" rtl="0">
              <a:lnSpc>
                <a:spcPct val="115000"/>
              </a:lnSpc>
              <a:spcBef>
                <a:spcPts val="1000"/>
              </a:spcBef>
              <a:spcAft>
                <a:spcPts val="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8pPr>
            <a:lvl9pPr marL="4114800" marR="0" lvl="8" indent="-368300" algn="l" rtl="0">
              <a:lnSpc>
                <a:spcPct val="115000"/>
              </a:lnSpc>
              <a:spcBef>
                <a:spcPts val="1000"/>
              </a:spcBef>
              <a:spcAft>
                <a:spcPts val="1000"/>
              </a:spcAft>
              <a:buClr>
                <a:schemeClr val="dk1"/>
              </a:buClr>
              <a:buSzPts val="2200"/>
              <a:buFont typeface="Montserrat Light"/>
              <a:buChar char="◦"/>
              <a:defRPr sz="2200" b="0" i="0" u="none" strike="noStrike" cap="none">
                <a:solidFill>
                  <a:schemeClr val="dk1"/>
                </a:solidFill>
                <a:latin typeface="Montserrat Light"/>
                <a:ea typeface="Montserrat Light"/>
                <a:cs typeface="Montserrat Light"/>
                <a:sym typeface="Montserrat Light"/>
              </a:defRPr>
            </a:lvl9pPr>
          </a:lstStyle>
          <a:p>
            <a:pPr marL="0" indent="0" algn="ctr">
              <a:spcBef>
                <a:spcPts val="0"/>
              </a:spcBef>
              <a:buFont typeface="Montserrat Light"/>
              <a:buNone/>
            </a:pPr>
            <a:r>
              <a:rPr lang="en-US" sz="2400" b="1" dirty="0">
                <a:solidFill>
                  <a:srgbClr val="FFFFFF"/>
                </a:solidFill>
              </a:rPr>
              <a:t>“ I had a supervisor who literally gave me no feedback.  I had no idea how I was doing (or what I was doing, for that matter!).  I was sure she hated me, and I was going to fail.” </a:t>
            </a:r>
          </a:p>
        </p:txBody>
      </p:sp>
      <p:sp>
        <p:nvSpPr>
          <p:cNvPr id="6" name="Rectangle 5">
            <a:extLst>
              <a:ext uri="{FF2B5EF4-FFF2-40B4-BE49-F238E27FC236}">
                <a16:creationId xmlns:a16="http://schemas.microsoft.com/office/drawing/2014/main" id="{D422AA4A-6073-E148-9E7F-90674040BC78}"/>
              </a:ext>
            </a:extLst>
          </p:cNvPr>
          <p:cNvSpPr/>
          <p:nvPr/>
        </p:nvSpPr>
        <p:spPr>
          <a:xfrm>
            <a:off x="2316998" y="1503336"/>
            <a:ext cx="3890074" cy="646331"/>
          </a:xfrm>
          <a:prstGeom prst="rect">
            <a:avLst/>
          </a:prstGeom>
        </p:spPr>
        <p:txBody>
          <a:bodyPr wrap="square">
            <a:spAutoFit/>
          </a:bodyPr>
          <a:lstStyle/>
          <a:p>
            <a:pPr algn="ctr"/>
            <a:r>
              <a:rPr lang="en-US" sz="3600" dirty="0">
                <a:solidFill>
                  <a:srgbClr val="FFFFFF"/>
                </a:solidFill>
                <a:latin typeface="Montserrat ExtraBold" pitchFamily="2" charset="77"/>
              </a:rPr>
              <a:t>SLP #4</a:t>
            </a:r>
            <a:endParaRPr lang="en-US" sz="3600" dirty="0"/>
          </a:p>
        </p:txBody>
      </p:sp>
    </p:spTree>
    <p:extLst>
      <p:ext uri="{BB962C8B-B14F-4D97-AF65-F5344CB8AC3E}">
        <p14:creationId xmlns:p14="http://schemas.microsoft.com/office/powerpoint/2010/main" val="2059382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94"/>
        <p:cNvGrpSpPr/>
        <p:nvPr/>
      </p:nvGrpSpPr>
      <p:grpSpPr>
        <a:xfrm>
          <a:off x="0" y="0"/>
          <a:ext cx="0" cy="0"/>
          <a:chOff x="0" y="0"/>
          <a:chExt cx="0" cy="0"/>
        </a:xfrm>
      </p:grpSpPr>
      <p:sp>
        <p:nvSpPr>
          <p:cNvPr id="201" name="Google Shape;201;p2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 name="Rectangle 1">
            <a:extLst>
              <a:ext uri="{FF2B5EF4-FFF2-40B4-BE49-F238E27FC236}">
                <a16:creationId xmlns:a16="http://schemas.microsoft.com/office/drawing/2014/main" id="{319FB692-9885-1B4A-8899-AF27885897EA}"/>
              </a:ext>
            </a:extLst>
          </p:cNvPr>
          <p:cNvSpPr/>
          <p:nvPr/>
        </p:nvSpPr>
        <p:spPr>
          <a:xfrm>
            <a:off x="1549554" y="2167601"/>
            <a:ext cx="5641383" cy="1569660"/>
          </a:xfrm>
          <a:prstGeom prst="rect">
            <a:avLst/>
          </a:prstGeom>
        </p:spPr>
        <p:txBody>
          <a:bodyPr wrap="square">
            <a:spAutoFit/>
          </a:bodyPr>
          <a:lstStyle/>
          <a:p>
            <a:pPr algn="ctr"/>
            <a:r>
              <a:rPr lang="en-US" sz="2400" b="1" dirty="0">
                <a:solidFill>
                  <a:srgbClr val="FFFFFF"/>
                </a:solidFill>
              </a:rPr>
              <a:t>“ One of my worst supervisor experiences was when one of my supervisors was more invested in their phone than therapy.” </a:t>
            </a:r>
          </a:p>
        </p:txBody>
      </p:sp>
      <p:sp>
        <p:nvSpPr>
          <p:cNvPr id="4" name="Rectangle 3">
            <a:extLst>
              <a:ext uri="{FF2B5EF4-FFF2-40B4-BE49-F238E27FC236}">
                <a16:creationId xmlns:a16="http://schemas.microsoft.com/office/drawing/2014/main" id="{7D03334C-5E89-1E40-93DB-286CBC61A7F8}"/>
              </a:ext>
            </a:extLst>
          </p:cNvPr>
          <p:cNvSpPr/>
          <p:nvPr/>
        </p:nvSpPr>
        <p:spPr>
          <a:xfrm>
            <a:off x="3295340" y="1622655"/>
            <a:ext cx="2149812" cy="646331"/>
          </a:xfrm>
          <a:prstGeom prst="rect">
            <a:avLst/>
          </a:prstGeom>
        </p:spPr>
        <p:txBody>
          <a:bodyPr wrap="square">
            <a:spAutoFit/>
          </a:bodyPr>
          <a:lstStyle/>
          <a:p>
            <a:pPr algn="ctr"/>
            <a:r>
              <a:rPr lang="en-US" sz="3600" dirty="0">
                <a:solidFill>
                  <a:srgbClr val="FFFFFF"/>
                </a:solidFill>
                <a:latin typeface="Montserrat ExtraBold" pitchFamily="2" charset="77"/>
              </a:rPr>
              <a:t>SLP #5</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700" scaled="0"/>
        </a:gradFill>
        <a:effectLst/>
      </p:bgPr>
    </p:bg>
    <p:spTree>
      <p:nvGrpSpPr>
        <p:cNvPr id="1" name="Shape 257"/>
        <p:cNvGrpSpPr/>
        <p:nvPr/>
      </p:nvGrpSpPr>
      <p:grpSpPr>
        <a:xfrm>
          <a:off x="0" y="0"/>
          <a:ext cx="0" cy="0"/>
          <a:chOff x="0" y="0"/>
          <a:chExt cx="0" cy="0"/>
        </a:xfrm>
      </p:grpSpPr>
      <p:sp>
        <p:nvSpPr>
          <p:cNvPr id="259" name="Google Shape;259;p3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65" name="Google Shape;265;p33"/>
          <p:cNvSpPr txBox="1">
            <a:spLocks noGrp="1"/>
          </p:cNvSpPr>
          <p:nvPr>
            <p:ph type="body" idx="4294967295"/>
          </p:nvPr>
        </p:nvSpPr>
        <p:spPr>
          <a:xfrm>
            <a:off x="3084513" y="2173288"/>
            <a:ext cx="6059487" cy="165735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US" sz="2400" b="1" dirty="0">
                <a:solidFill>
                  <a:srgbClr val="FFFFFF"/>
                </a:solidFill>
              </a:rPr>
              <a:t>“My best supervisor experience has been with those who let me observe first and then slowly gave me the reigns in therapy.”</a:t>
            </a:r>
            <a:endParaRPr sz="2400" b="1" dirty="0">
              <a:solidFill>
                <a:srgbClr val="FFFFFF"/>
              </a:solidFill>
            </a:endParaRPr>
          </a:p>
        </p:txBody>
      </p:sp>
      <p:sp>
        <p:nvSpPr>
          <p:cNvPr id="2" name="TextBox 1">
            <a:extLst>
              <a:ext uri="{FF2B5EF4-FFF2-40B4-BE49-F238E27FC236}">
                <a16:creationId xmlns:a16="http://schemas.microsoft.com/office/drawing/2014/main" id="{7CFA5521-98BC-2B48-B48A-61F415C62BB9}"/>
              </a:ext>
            </a:extLst>
          </p:cNvPr>
          <p:cNvSpPr txBox="1"/>
          <p:nvPr/>
        </p:nvSpPr>
        <p:spPr>
          <a:xfrm>
            <a:off x="2224008" y="1526583"/>
            <a:ext cx="4262033" cy="646331"/>
          </a:xfrm>
          <a:prstGeom prst="rect">
            <a:avLst/>
          </a:prstGeom>
          <a:noFill/>
        </p:spPr>
        <p:txBody>
          <a:bodyPr wrap="square" rtlCol="0">
            <a:spAutoFit/>
          </a:bodyPr>
          <a:lstStyle/>
          <a:p>
            <a:pPr algn="ctr"/>
            <a:r>
              <a:rPr lang="en-US" sz="3600" dirty="0">
                <a:solidFill>
                  <a:srgbClr val="FFFFFF"/>
                </a:solidFill>
                <a:latin typeface="Montserrat ExtraBold" pitchFamily="2" charset="77"/>
              </a:rPr>
              <a:t>SLP #6</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277"/>
        <p:cNvGrpSpPr/>
        <p:nvPr/>
      </p:nvGrpSpPr>
      <p:grpSpPr>
        <a:xfrm>
          <a:off x="0" y="0"/>
          <a:ext cx="0" cy="0"/>
          <a:chOff x="0" y="0"/>
          <a:chExt cx="0" cy="0"/>
        </a:xfrm>
      </p:grpSpPr>
      <p:sp>
        <p:nvSpPr>
          <p:cNvPr id="278" name="Google Shape;278;p3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279" name="Google Shape;279;p35"/>
          <p:cNvSpPr txBox="1">
            <a:spLocks noGrp="1"/>
          </p:cNvSpPr>
          <p:nvPr>
            <p:ph type="ctrTitle" idx="4294967295"/>
          </p:nvPr>
        </p:nvSpPr>
        <p:spPr>
          <a:xfrm>
            <a:off x="0" y="1122363"/>
            <a:ext cx="7696200" cy="115887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600" dirty="0"/>
              <a:t>SLP #7</a:t>
            </a:r>
            <a:endParaRPr sz="3600" dirty="0"/>
          </a:p>
        </p:txBody>
      </p:sp>
      <p:sp>
        <p:nvSpPr>
          <p:cNvPr id="280" name="Google Shape;280;p35"/>
          <p:cNvSpPr txBox="1">
            <a:spLocks noGrp="1"/>
          </p:cNvSpPr>
          <p:nvPr>
            <p:ph type="subTitle" idx="4294967295"/>
          </p:nvPr>
        </p:nvSpPr>
        <p:spPr>
          <a:xfrm>
            <a:off x="0" y="2030413"/>
            <a:ext cx="7613650" cy="1082675"/>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b="1" dirty="0">
                <a:solidFill>
                  <a:srgbClr val="FFFFFF"/>
                </a:solidFill>
              </a:rPr>
              <a:t>“My best supervisor experiences have been with supervisors who took time to explain things to me and to show me how to administer different assessments and treatments without becoming impatient.”</a:t>
            </a:r>
            <a:endParaRPr b="1" dirty="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94"/>
        <p:cNvGrpSpPr/>
        <p:nvPr/>
      </p:nvGrpSpPr>
      <p:grpSpPr>
        <a:xfrm>
          <a:off x="0" y="0"/>
          <a:ext cx="0" cy="0"/>
          <a:chOff x="0" y="0"/>
          <a:chExt cx="0" cy="0"/>
        </a:xfrm>
      </p:grpSpPr>
      <p:sp>
        <p:nvSpPr>
          <p:cNvPr id="201" name="Google Shape;201;p2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4" name="Rectangle 3">
            <a:extLst>
              <a:ext uri="{FF2B5EF4-FFF2-40B4-BE49-F238E27FC236}">
                <a16:creationId xmlns:a16="http://schemas.microsoft.com/office/drawing/2014/main" id="{7D03334C-5E89-1E40-93DB-286CBC61A7F8}"/>
              </a:ext>
            </a:extLst>
          </p:cNvPr>
          <p:cNvSpPr/>
          <p:nvPr/>
        </p:nvSpPr>
        <p:spPr>
          <a:xfrm>
            <a:off x="3287591" y="1196451"/>
            <a:ext cx="2149812" cy="646331"/>
          </a:xfrm>
          <a:prstGeom prst="rect">
            <a:avLst/>
          </a:prstGeom>
        </p:spPr>
        <p:txBody>
          <a:bodyPr wrap="square">
            <a:spAutoFit/>
          </a:bodyPr>
          <a:lstStyle/>
          <a:p>
            <a:pPr algn="ctr"/>
            <a:r>
              <a:rPr lang="en-US" sz="3600" dirty="0">
                <a:solidFill>
                  <a:srgbClr val="FFFFFF"/>
                </a:solidFill>
                <a:latin typeface="Montserrat ExtraBold" pitchFamily="2" charset="77"/>
              </a:rPr>
              <a:t>SLP #8</a:t>
            </a:r>
            <a:endParaRPr lang="en-US" sz="3600" dirty="0"/>
          </a:p>
        </p:txBody>
      </p:sp>
      <p:sp>
        <p:nvSpPr>
          <p:cNvPr id="3" name="Rectangle 2">
            <a:extLst>
              <a:ext uri="{FF2B5EF4-FFF2-40B4-BE49-F238E27FC236}">
                <a16:creationId xmlns:a16="http://schemas.microsoft.com/office/drawing/2014/main" id="{D3C73432-0F7F-3446-9896-59DE6E123851}"/>
              </a:ext>
            </a:extLst>
          </p:cNvPr>
          <p:cNvSpPr/>
          <p:nvPr/>
        </p:nvSpPr>
        <p:spPr>
          <a:xfrm>
            <a:off x="1627321" y="1842782"/>
            <a:ext cx="5734373" cy="2308324"/>
          </a:xfrm>
          <a:prstGeom prst="rect">
            <a:avLst/>
          </a:prstGeom>
        </p:spPr>
        <p:txBody>
          <a:bodyPr wrap="square">
            <a:spAutoFit/>
          </a:bodyPr>
          <a:lstStyle/>
          <a:p>
            <a:pPr lvl="0" algn="ctr">
              <a:buClr>
                <a:schemeClr val="dk1"/>
              </a:buClr>
              <a:buSzPts val="1100"/>
            </a:pPr>
            <a:r>
              <a:rPr lang="en-US" sz="2400" b="1" dirty="0">
                <a:solidFill>
                  <a:srgbClr val="FFFFFF"/>
                </a:solidFill>
              </a:rPr>
              <a:t>“My best supervisor experience has been when my supervisor provided me with strategies, but gave me the freedom to create activities that implemented those strategies on my own.”</a:t>
            </a:r>
          </a:p>
        </p:txBody>
      </p:sp>
    </p:spTree>
    <p:extLst>
      <p:ext uri="{BB962C8B-B14F-4D97-AF65-F5344CB8AC3E}">
        <p14:creationId xmlns:p14="http://schemas.microsoft.com/office/powerpoint/2010/main" val="186964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606739-69FB-414D-B1A6-8A12B8C437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3" name="Rectangle 2">
            <a:extLst>
              <a:ext uri="{FF2B5EF4-FFF2-40B4-BE49-F238E27FC236}">
                <a16:creationId xmlns:a16="http://schemas.microsoft.com/office/drawing/2014/main" id="{B867F501-7B9A-DB4F-9513-0DE144FB7D2E}"/>
              </a:ext>
            </a:extLst>
          </p:cNvPr>
          <p:cNvSpPr/>
          <p:nvPr/>
        </p:nvSpPr>
        <p:spPr>
          <a:xfrm>
            <a:off x="3557833" y="1203417"/>
            <a:ext cx="1723549" cy="646331"/>
          </a:xfrm>
          <a:prstGeom prst="rect">
            <a:avLst/>
          </a:prstGeom>
        </p:spPr>
        <p:txBody>
          <a:bodyPr wrap="none">
            <a:spAutoFit/>
          </a:bodyPr>
          <a:lstStyle/>
          <a:p>
            <a:r>
              <a:rPr lang="en-US" sz="3600" b="1" dirty="0">
                <a:solidFill>
                  <a:schemeClr val="bg1"/>
                </a:solidFill>
              </a:rPr>
              <a:t>SLP #9</a:t>
            </a:r>
          </a:p>
        </p:txBody>
      </p:sp>
      <p:sp>
        <p:nvSpPr>
          <p:cNvPr id="5" name="TextBox 4">
            <a:extLst>
              <a:ext uri="{FF2B5EF4-FFF2-40B4-BE49-F238E27FC236}">
                <a16:creationId xmlns:a16="http://schemas.microsoft.com/office/drawing/2014/main" id="{390BF484-50E6-D849-8BB7-3D3F1A8ADC3C}"/>
              </a:ext>
            </a:extLst>
          </p:cNvPr>
          <p:cNvSpPr txBox="1"/>
          <p:nvPr/>
        </p:nvSpPr>
        <p:spPr>
          <a:xfrm>
            <a:off x="1332855" y="1968285"/>
            <a:ext cx="6741762" cy="1938992"/>
          </a:xfrm>
          <a:prstGeom prst="rect">
            <a:avLst/>
          </a:prstGeom>
          <a:noFill/>
        </p:spPr>
        <p:txBody>
          <a:bodyPr wrap="square" rtlCol="0">
            <a:spAutoFit/>
          </a:bodyPr>
          <a:lstStyle/>
          <a:p>
            <a:r>
              <a:rPr lang="en-US" sz="2400" b="1" dirty="0">
                <a:solidFill>
                  <a:schemeClr val="bg1"/>
                </a:solidFill>
              </a:rPr>
              <a:t>“My best supervisor experience was during my first evaluation. She came along side of me to let me lead when I could, but to also support me in things that I still had not learned.”</a:t>
            </a:r>
          </a:p>
        </p:txBody>
      </p:sp>
    </p:spTree>
    <p:extLst>
      <p:ext uri="{BB962C8B-B14F-4D97-AF65-F5344CB8AC3E}">
        <p14:creationId xmlns:p14="http://schemas.microsoft.com/office/powerpoint/2010/main" val="953736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277"/>
        <p:cNvGrpSpPr/>
        <p:nvPr/>
      </p:nvGrpSpPr>
      <p:grpSpPr>
        <a:xfrm>
          <a:off x="0" y="0"/>
          <a:ext cx="0" cy="0"/>
          <a:chOff x="0" y="0"/>
          <a:chExt cx="0" cy="0"/>
        </a:xfrm>
      </p:grpSpPr>
      <p:sp>
        <p:nvSpPr>
          <p:cNvPr id="278" name="Google Shape;278;p3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279" name="Google Shape;279;p35"/>
          <p:cNvSpPr txBox="1">
            <a:spLocks noGrp="1"/>
          </p:cNvSpPr>
          <p:nvPr>
            <p:ph type="ctrTitle" idx="4294967295"/>
          </p:nvPr>
        </p:nvSpPr>
        <p:spPr>
          <a:xfrm>
            <a:off x="0" y="549275"/>
            <a:ext cx="7697788" cy="115887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600" dirty="0"/>
              <a:t>SLP #10</a:t>
            </a:r>
            <a:endParaRPr sz="3600" dirty="0"/>
          </a:p>
        </p:txBody>
      </p:sp>
      <p:sp>
        <p:nvSpPr>
          <p:cNvPr id="280" name="Google Shape;280;p35"/>
          <p:cNvSpPr txBox="1">
            <a:spLocks noGrp="1"/>
          </p:cNvSpPr>
          <p:nvPr>
            <p:ph type="subTitle" idx="4294967295"/>
          </p:nvPr>
        </p:nvSpPr>
        <p:spPr>
          <a:xfrm>
            <a:off x="0" y="1414463"/>
            <a:ext cx="6799263" cy="1081087"/>
          </a:xfrm>
          <a:prstGeom prst="rect">
            <a:avLst/>
          </a:prstGeom>
        </p:spPr>
        <p:txBody>
          <a:bodyPr spcFirstLastPara="1" wrap="square" lIns="0" tIns="0" rIns="0" bIns="0" anchor="t" anchorCtr="0">
            <a:noAutofit/>
          </a:bodyPr>
          <a:lstStyle/>
          <a:p>
            <a:pPr marL="0" indent="0" algn="ctr">
              <a:spcBef>
                <a:spcPts val="0"/>
              </a:spcBef>
              <a:buClr>
                <a:schemeClr val="dk1"/>
              </a:buClr>
              <a:buSzPts val="1100"/>
              <a:buNone/>
            </a:pPr>
            <a:r>
              <a:rPr lang="en-US" b="1" dirty="0">
                <a:solidFill>
                  <a:schemeClr val="bg1"/>
                </a:solidFill>
              </a:rPr>
              <a:t>“My best supervisor experience was during my first semester of graduate school. My supervisor consistently encouraged me in things that I did well by pointing out skills I had improved upon, while at the same time provided me with specific feedback for continued improvement.” </a:t>
            </a:r>
          </a:p>
          <a:p>
            <a:pPr marL="0" lvl="0" indent="0" algn="ctr" rtl="0">
              <a:spcBef>
                <a:spcPts val="0"/>
              </a:spcBef>
              <a:spcAft>
                <a:spcPts val="0"/>
              </a:spcAft>
              <a:buClr>
                <a:schemeClr val="dk1"/>
              </a:buClr>
              <a:buSzPts val="1100"/>
              <a:buFont typeface="Arial"/>
              <a:buNone/>
            </a:pPr>
            <a:endParaRPr sz="2400" b="1" dirty="0">
              <a:solidFill>
                <a:srgbClr val="FFFFFF"/>
              </a:solidFill>
            </a:endParaRPr>
          </a:p>
        </p:txBody>
      </p:sp>
    </p:spTree>
    <p:extLst>
      <p:ext uri="{BB962C8B-B14F-4D97-AF65-F5344CB8AC3E}">
        <p14:creationId xmlns:p14="http://schemas.microsoft.com/office/powerpoint/2010/main" val="91201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121A-267A-3E40-9D12-ABF5AC57A2F8}"/>
              </a:ext>
            </a:extLst>
          </p:cNvPr>
          <p:cNvSpPr>
            <a:spLocks noGrp="1"/>
          </p:cNvSpPr>
          <p:nvPr>
            <p:ph type="title"/>
          </p:nvPr>
        </p:nvSpPr>
        <p:spPr/>
        <p:txBody>
          <a:bodyPr/>
          <a:lstStyle/>
          <a:p>
            <a:r>
              <a:rPr lang="en-US" dirty="0"/>
              <a:t>Disclosures</a:t>
            </a:r>
          </a:p>
        </p:txBody>
      </p:sp>
      <p:sp>
        <p:nvSpPr>
          <p:cNvPr id="3" name="Text Placeholder 2">
            <a:extLst>
              <a:ext uri="{FF2B5EF4-FFF2-40B4-BE49-F238E27FC236}">
                <a16:creationId xmlns:a16="http://schemas.microsoft.com/office/drawing/2014/main" id="{3C98964F-767A-2346-98AE-97EC8A610737}"/>
              </a:ext>
            </a:extLst>
          </p:cNvPr>
          <p:cNvSpPr>
            <a:spLocks noGrp="1"/>
          </p:cNvSpPr>
          <p:nvPr>
            <p:ph type="body" idx="1"/>
          </p:nvPr>
        </p:nvSpPr>
        <p:spPr>
          <a:xfrm>
            <a:off x="3844324" y="805325"/>
            <a:ext cx="4975825" cy="3548100"/>
          </a:xfrm>
        </p:spPr>
        <p:txBody>
          <a:bodyPr/>
          <a:lstStyle/>
          <a:p>
            <a:r>
              <a:rPr lang="en-US" sz="2400" b="1" dirty="0"/>
              <a:t>Sarah </a:t>
            </a:r>
            <a:r>
              <a:rPr lang="en-US" sz="2400" b="1" dirty="0" err="1"/>
              <a:t>Clemins</a:t>
            </a:r>
            <a:r>
              <a:rPr lang="en-US" sz="2400" b="1" dirty="0"/>
              <a:t> </a:t>
            </a:r>
            <a:r>
              <a:rPr lang="en-US" sz="1100" b="1" dirty="0"/>
              <a:t>MS CCC-SLP</a:t>
            </a:r>
          </a:p>
          <a:p>
            <a:pPr marL="88900" indent="0">
              <a:buNone/>
            </a:pPr>
            <a:r>
              <a:rPr lang="en-US" sz="1100" b="1" dirty="0"/>
              <a:t>	Director of Clinical Education </a:t>
            </a:r>
          </a:p>
          <a:p>
            <a:pPr marL="88900" indent="0">
              <a:buNone/>
            </a:pPr>
            <a:r>
              <a:rPr lang="en-US" sz="1100" b="1" dirty="0"/>
              <a:t>	Marshall University</a:t>
            </a:r>
          </a:p>
          <a:p>
            <a:pPr marL="88900" indent="0">
              <a:buNone/>
            </a:pPr>
            <a:r>
              <a:rPr lang="en-US" sz="1100" b="1" dirty="0"/>
              <a:t>	Receives a Salary from Marshall University</a:t>
            </a:r>
          </a:p>
          <a:p>
            <a:pPr marL="88900" indent="0">
              <a:buNone/>
            </a:pPr>
            <a:r>
              <a:rPr lang="en-US" sz="1100" b="1" dirty="0"/>
              <a:t>	Member of the WVSHA Board</a:t>
            </a:r>
          </a:p>
          <a:p>
            <a:r>
              <a:rPr lang="en-US" sz="2400" b="1" dirty="0"/>
              <a:t>Rhea Dyer </a:t>
            </a:r>
            <a:r>
              <a:rPr lang="en-US" sz="1100" b="1" dirty="0"/>
              <a:t>MS CCC-SLP</a:t>
            </a:r>
          </a:p>
          <a:p>
            <a:pPr marL="88900" indent="0">
              <a:buNone/>
            </a:pPr>
            <a:r>
              <a:rPr lang="en-US" sz="1100" dirty="0"/>
              <a:t>	</a:t>
            </a:r>
            <a:r>
              <a:rPr lang="en-US" sz="1100" b="1" dirty="0"/>
              <a:t>WVSHA president</a:t>
            </a:r>
          </a:p>
          <a:p>
            <a:pPr marL="88900" indent="0">
              <a:buNone/>
            </a:pPr>
            <a:r>
              <a:rPr lang="en-US" sz="1100" b="1" dirty="0"/>
              <a:t>	Owner, Best Life Therapy</a:t>
            </a:r>
          </a:p>
          <a:p>
            <a:pPr marL="88900" indent="0">
              <a:buNone/>
            </a:pPr>
            <a:r>
              <a:rPr lang="en-US" sz="1100" b="1" dirty="0"/>
              <a:t>	Owner, Integrated Speech Solutions</a:t>
            </a:r>
          </a:p>
          <a:p>
            <a:pPr marL="88900" indent="0">
              <a:buNone/>
            </a:pPr>
            <a:r>
              <a:rPr lang="en-US" sz="1100" b="1" dirty="0"/>
              <a:t>	Owner, </a:t>
            </a:r>
            <a:r>
              <a:rPr lang="en-US" sz="1100" b="1" dirty="0" err="1"/>
              <a:t>eSchoolDocs</a:t>
            </a:r>
            <a:r>
              <a:rPr lang="en-US" sz="1100" b="1" dirty="0"/>
              <a:t>/ </a:t>
            </a:r>
            <a:r>
              <a:rPr lang="en-US" sz="1100" b="1" dirty="0" err="1"/>
              <a:t>eSpeechDocs</a:t>
            </a:r>
            <a:endParaRPr lang="en-US" sz="1100" b="1" dirty="0"/>
          </a:p>
          <a:p>
            <a:pPr marL="88900" indent="0">
              <a:buNone/>
            </a:pPr>
            <a:endParaRPr lang="en-US" sz="1100" dirty="0"/>
          </a:p>
        </p:txBody>
      </p:sp>
      <p:sp>
        <p:nvSpPr>
          <p:cNvPr id="4" name="Slide Number Placeholder 3">
            <a:extLst>
              <a:ext uri="{FF2B5EF4-FFF2-40B4-BE49-F238E27FC236}">
                <a16:creationId xmlns:a16="http://schemas.microsoft.com/office/drawing/2014/main" id="{C367842B-352E-5E41-91E3-F27CDD4FA7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242534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ctr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dirty="0"/>
              <a:t>What themes did you notice?</a:t>
            </a:r>
            <a:endParaRPr sz="4000" dirty="0"/>
          </a:p>
        </p:txBody>
      </p:sp>
      <p:sp>
        <p:nvSpPr>
          <p:cNvPr id="190" name="Google Shape;190;p27"/>
          <p:cNvSpPr txBox="1">
            <a:spLocks noGrp="1"/>
          </p:cNvSpPr>
          <p:nvPr>
            <p:ph type="sldNum" idx="4294967295"/>
          </p:nvPr>
        </p:nvSpPr>
        <p:spPr>
          <a:xfrm>
            <a:off x="8594725" y="4749800"/>
            <a:ext cx="549275" cy="393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399008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F04670-E4CC-334F-BD28-F5861B7CB2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3" name="Text Placeholder 2">
            <a:extLst>
              <a:ext uri="{FF2B5EF4-FFF2-40B4-BE49-F238E27FC236}">
                <a16:creationId xmlns:a16="http://schemas.microsoft.com/office/drawing/2014/main" id="{0A07386F-28DB-074A-93A3-DE180B63A383}"/>
              </a:ext>
            </a:extLst>
          </p:cNvPr>
          <p:cNvSpPr>
            <a:spLocks noGrp="1"/>
          </p:cNvSpPr>
          <p:nvPr>
            <p:ph type="body" idx="4294967295"/>
          </p:nvPr>
        </p:nvSpPr>
        <p:spPr>
          <a:xfrm>
            <a:off x="2771904" y="590259"/>
            <a:ext cx="4841875" cy="3548062"/>
          </a:xfrm>
        </p:spPr>
        <p:txBody>
          <a:bodyPr/>
          <a:lstStyle/>
          <a:p>
            <a:pPr marL="88900" indent="0">
              <a:buNone/>
            </a:pPr>
            <a:r>
              <a:rPr lang="en-US" sz="2400" dirty="0">
                <a:solidFill>
                  <a:schemeClr val="tx1">
                    <a:lumMod val="50000"/>
                  </a:schemeClr>
                </a:solidFill>
                <a:hlinkClick r:id="rId2">
                  <a:extLst>
                    <a:ext uri="{A12FA001-AC4F-418D-AE19-62706E023703}">
                      <ahyp:hlinkClr xmlns:ahyp="http://schemas.microsoft.com/office/drawing/2018/hyperlinkcolor" val="tx"/>
                    </a:ext>
                  </a:extLst>
                </a:hlinkClick>
              </a:rPr>
              <a:t>Word Art Cloud</a:t>
            </a:r>
            <a:endParaRPr lang="en-US" sz="2400" dirty="0">
              <a:solidFill>
                <a:schemeClr val="tx1">
                  <a:lumMod val="50000"/>
                </a:schemeClr>
              </a:solidFill>
            </a:endParaRPr>
          </a:p>
        </p:txBody>
      </p:sp>
    </p:spTree>
    <p:extLst>
      <p:ext uri="{BB962C8B-B14F-4D97-AF65-F5344CB8AC3E}">
        <p14:creationId xmlns:p14="http://schemas.microsoft.com/office/powerpoint/2010/main" val="373717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2000">
              <a:schemeClr val="bg1">
                <a:lumMod val="50000"/>
              </a:schemeClr>
            </a:gs>
            <a:gs pos="100000">
              <a:schemeClr val="bg2">
                <a:lumMod val="40000"/>
                <a:lumOff val="60000"/>
              </a:schemeClr>
            </a:gs>
          </a:gsLst>
          <a:lin ang="54007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E62D-0993-4649-A604-60E9890CDC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7B35F84-14B1-8147-B632-FFF5CCBE18A3}"/>
              </a:ext>
            </a:extLst>
          </p:cNvPr>
          <p:cNvSpPr>
            <a:spLocks noGrp="1"/>
          </p:cNvSpPr>
          <p:nvPr>
            <p:ph type="subTitle" idx="1"/>
          </p:nvPr>
        </p:nvSpPr>
        <p:spPr/>
        <p:txBody>
          <a:bodyPr/>
          <a:lstStyle/>
          <a:p>
            <a:endParaRPr lang="en-US"/>
          </a:p>
        </p:txBody>
      </p:sp>
      <p:graphicFrame>
        <p:nvGraphicFramePr>
          <p:cNvPr id="4" name="Diagram 3">
            <a:extLst>
              <a:ext uri="{FF2B5EF4-FFF2-40B4-BE49-F238E27FC236}">
                <a16:creationId xmlns:a16="http://schemas.microsoft.com/office/drawing/2014/main" id="{FB638418-9463-2A48-B08E-C25F516BF8CD}"/>
              </a:ext>
            </a:extLst>
          </p:cNvPr>
          <p:cNvGraphicFramePr/>
          <p:nvPr>
            <p:extLst>
              <p:ext uri="{D42A27DB-BD31-4B8C-83A1-F6EECF244321}">
                <p14:modId xmlns:p14="http://schemas.microsoft.com/office/powerpoint/2010/main" val="1166106953"/>
              </p:ext>
            </p:extLst>
          </p:nvPr>
        </p:nvGraphicFramePr>
        <p:xfrm>
          <a:off x="93306" y="130629"/>
          <a:ext cx="9050694" cy="5113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DC8919E-906F-7E4C-9309-0C0F1C7F44B2}"/>
              </a:ext>
            </a:extLst>
          </p:cNvPr>
          <p:cNvSpPr txBox="1"/>
          <p:nvPr/>
        </p:nvSpPr>
        <p:spPr>
          <a:xfrm>
            <a:off x="812800" y="482600"/>
            <a:ext cx="184731" cy="253916"/>
          </a:xfrm>
          <a:prstGeom prst="rect">
            <a:avLst/>
          </a:prstGeom>
          <a:noFill/>
        </p:spPr>
        <p:txBody>
          <a:bodyPr wrap="none" rtlCol="0">
            <a:spAutoFit/>
          </a:bodyPr>
          <a:lstStyle/>
          <a:p>
            <a:endParaRPr lang="en-US" sz="1050"/>
          </a:p>
        </p:txBody>
      </p:sp>
    </p:spTree>
    <p:extLst>
      <p:ext uri="{BB962C8B-B14F-4D97-AF65-F5344CB8AC3E}">
        <p14:creationId xmlns:p14="http://schemas.microsoft.com/office/powerpoint/2010/main" val="95152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0">
              <a:schemeClr val="bg1"/>
            </a:gs>
            <a:gs pos="99000">
              <a:srgbClr val="0070C0"/>
            </a:gs>
          </a:gsLst>
          <a:lin ang="54007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4201-DAE8-2C4A-B116-60C8423B3637}"/>
              </a:ext>
            </a:extLst>
          </p:cNvPr>
          <p:cNvSpPr>
            <a:spLocks noGrp="1"/>
          </p:cNvSpPr>
          <p:nvPr>
            <p:ph type="title"/>
          </p:nvPr>
        </p:nvSpPr>
        <p:spPr/>
        <p:txBody>
          <a:bodyPr>
            <a:normAutofit/>
          </a:bodyPr>
          <a:lstStyle/>
          <a:p>
            <a:br>
              <a:rPr lang="en-US" sz="2400" dirty="0"/>
            </a:br>
            <a:r>
              <a:rPr lang="en-US" sz="2400" dirty="0"/>
              <a:t>9 Building Blocks for Supervision</a:t>
            </a:r>
          </a:p>
        </p:txBody>
      </p:sp>
      <p:sp>
        <p:nvSpPr>
          <p:cNvPr id="4" name="Text Placeholder 3">
            <a:extLst>
              <a:ext uri="{FF2B5EF4-FFF2-40B4-BE49-F238E27FC236}">
                <a16:creationId xmlns:a16="http://schemas.microsoft.com/office/drawing/2014/main" id="{F8D02083-6F65-3340-B797-B6AB3F9219A6}"/>
              </a:ext>
            </a:extLst>
          </p:cNvPr>
          <p:cNvSpPr>
            <a:spLocks noGrp="1"/>
          </p:cNvSpPr>
          <p:nvPr>
            <p:ph type="body" idx="1"/>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0C2FE05E-929E-AF42-A8C8-FF26BF93E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380" y="805325"/>
            <a:ext cx="5503545" cy="3572027"/>
          </a:xfrm>
          <a:prstGeom prst="rect">
            <a:avLst/>
          </a:prstGeom>
        </p:spPr>
      </p:pic>
    </p:spTree>
    <p:extLst>
      <p:ext uri="{BB962C8B-B14F-4D97-AF65-F5344CB8AC3E}">
        <p14:creationId xmlns:p14="http://schemas.microsoft.com/office/powerpoint/2010/main" val="945711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99000">
              <a:schemeClr val="bg1"/>
            </a:gs>
            <a:gs pos="0">
              <a:schemeClr val="bg1"/>
            </a:gs>
            <a:gs pos="100000">
              <a:srgbClr val="00FFFF"/>
            </a:gs>
          </a:gsLst>
          <a:lin ang="54007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1CD8-AAF1-614D-8727-B595FD036956}"/>
              </a:ext>
            </a:extLst>
          </p:cNvPr>
          <p:cNvSpPr>
            <a:spLocks noGrp="1"/>
          </p:cNvSpPr>
          <p:nvPr>
            <p:ph type="title"/>
          </p:nvPr>
        </p:nvSpPr>
        <p:spPr>
          <a:xfrm>
            <a:off x="857250" y="457200"/>
            <a:ext cx="7741627" cy="344659"/>
          </a:xfrm>
        </p:spPr>
        <p:txBody>
          <a:bodyPr>
            <a:normAutofit fontScale="90000"/>
          </a:bodyPr>
          <a:lstStyle/>
          <a:p>
            <a:r>
              <a:rPr lang="en-US" dirty="0">
                <a:solidFill>
                  <a:srgbClr val="002060"/>
                </a:solidFill>
              </a:rPr>
              <a:t>Example of Blocks # 1, 3, 4, 5 </a:t>
            </a:r>
            <a:r>
              <a:rPr lang="en-US" sz="1100" dirty="0">
                <a:solidFill>
                  <a:srgbClr val="002060"/>
                </a:solidFill>
              </a:rPr>
              <a:t>(Thanks Missy!)</a:t>
            </a:r>
            <a:endParaRPr lang="en-US" dirty="0">
              <a:solidFill>
                <a:srgbClr val="002060"/>
              </a:solidFill>
            </a:endParaRPr>
          </a:p>
        </p:txBody>
      </p:sp>
      <p:sp>
        <p:nvSpPr>
          <p:cNvPr id="3" name="Content Placeholder 2">
            <a:extLst>
              <a:ext uri="{FF2B5EF4-FFF2-40B4-BE49-F238E27FC236}">
                <a16:creationId xmlns:a16="http://schemas.microsoft.com/office/drawing/2014/main" id="{C59A3842-248D-0E43-B9CE-5EBB2A03B4D9}"/>
              </a:ext>
            </a:extLst>
          </p:cNvPr>
          <p:cNvSpPr>
            <a:spLocks noGrp="1"/>
          </p:cNvSpPr>
          <p:nvPr>
            <p:ph idx="1"/>
          </p:nvPr>
        </p:nvSpPr>
        <p:spPr>
          <a:xfrm>
            <a:off x="221567" y="801859"/>
            <a:ext cx="8662181" cy="4030394"/>
          </a:xfrm>
        </p:spPr>
        <p:txBody>
          <a:bodyPr>
            <a:normAutofit fontScale="40000" lnSpcReduction="20000"/>
          </a:bodyPr>
          <a:lstStyle/>
          <a:p>
            <a:pPr marL="34290" indent="0">
              <a:buNone/>
            </a:pPr>
            <a:endParaRPr lang="en-US" dirty="0">
              <a:solidFill>
                <a:srgbClr val="002060"/>
              </a:solidFill>
            </a:endParaRPr>
          </a:p>
          <a:p>
            <a:r>
              <a:rPr lang="en-US" b="1" dirty="0">
                <a:solidFill>
                  <a:srgbClr val="002060"/>
                </a:solidFill>
              </a:rPr>
              <a:t>Clinical hours :</a:t>
            </a:r>
            <a:r>
              <a:rPr lang="en-US" dirty="0">
                <a:solidFill>
                  <a:srgbClr val="002060"/>
                </a:solidFill>
              </a:rPr>
              <a:t>Tuesday &amp; Thursday from 8:00 – 5:15 each week, with a 45-minute lunch each day.   Therapy sessions begin at 8:30, but you will need to be here approximately a half-hour early to review goals and plan for the sessions.  Our last session will generally end at 4:45, so that will give you 30 minutes at the end of the day for any documentation that you were not able to complete throughout the day.</a:t>
            </a:r>
          </a:p>
          <a:p>
            <a:r>
              <a:rPr lang="en-US" b="1" dirty="0">
                <a:solidFill>
                  <a:srgbClr val="002060"/>
                </a:solidFill>
              </a:rPr>
              <a:t>BE ON TIME!</a:t>
            </a:r>
            <a:endParaRPr lang="en-US" dirty="0">
              <a:solidFill>
                <a:srgbClr val="002060"/>
              </a:solidFill>
            </a:endParaRPr>
          </a:p>
          <a:p>
            <a:r>
              <a:rPr lang="en-US" b="1" dirty="0">
                <a:solidFill>
                  <a:srgbClr val="002060"/>
                </a:solidFill>
              </a:rPr>
              <a:t>Be prepared, flexible, </a:t>
            </a:r>
            <a:r>
              <a:rPr lang="en-US" dirty="0">
                <a:solidFill>
                  <a:srgbClr val="002060"/>
                </a:solidFill>
              </a:rPr>
              <a:t>and</a:t>
            </a:r>
            <a:r>
              <a:rPr lang="en-US" b="1" dirty="0">
                <a:solidFill>
                  <a:srgbClr val="002060"/>
                </a:solidFill>
              </a:rPr>
              <a:t> ready</a:t>
            </a:r>
            <a:r>
              <a:rPr lang="en-US" dirty="0">
                <a:solidFill>
                  <a:srgbClr val="002060"/>
                </a:solidFill>
              </a:rPr>
              <a:t> to take on new responsibilities daily.  We are generally fast-paced here.</a:t>
            </a:r>
          </a:p>
          <a:p>
            <a:r>
              <a:rPr lang="en-US" b="1" dirty="0">
                <a:solidFill>
                  <a:srgbClr val="002060"/>
                </a:solidFill>
              </a:rPr>
              <a:t>Documentation:</a:t>
            </a:r>
            <a:r>
              <a:rPr lang="en-US" i="1" dirty="0">
                <a:solidFill>
                  <a:srgbClr val="002060"/>
                </a:solidFill>
              </a:rPr>
              <a:t> All</a:t>
            </a:r>
            <a:r>
              <a:rPr lang="en-US" dirty="0">
                <a:solidFill>
                  <a:srgbClr val="002060"/>
                </a:solidFill>
              </a:rPr>
              <a:t> </a:t>
            </a:r>
            <a:r>
              <a:rPr lang="en-US" i="1" dirty="0">
                <a:solidFill>
                  <a:srgbClr val="002060"/>
                </a:solidFill>
              </a:rPr>
              <a:t>therapy notes are due by leave time each day (I will give you a little more time to work on them at home initially until you figure out the formatting/proper wording necessary to meet expectations).</a:t>
            </a:r>
            <a:r>
              <a:rPr lang="en-US" dirty="0">
                <a:solidFill>
                  <a:srgbClr val="002060"/>
                </a:solidFill>
              </a:rPr>
              <a:t>  </a:t>
            </a:r>
            <a:r>
              <a:rPr lang="en-US" i="1" dirty="0">
                <a:solidFill>
                  <a:srgbClr val="002060"/>
                </a:solidFill>
              </a:rPr>
              <a:t>Evaluation report drafts are due within 3 days of an evaluation</a:t>
            </a:r>
            <a:r>
              <a:rPr lang="en-US" dirty="0">
                <a:solidFill>
                  <a:srgbClr val="002060"/>
                </a:solidFill>
              </a:rPr>
              <a:t>.  Please </a:t>
            </a:r>
            <a:r>
              <a:rPr lang="en-US" b="1" dirty="0">
                <a:solidFill>
                  <a:srgbClr val="002060"/>
                </a:solidFill>
              </a:rPr>
              <a:t>bring a laptop computer each day,</a:t>
            </a:r>
            <a:r>
              <a:rPr lang="en-US" dirty="0">
                <a:solidFill>
                  <a:srgbClr val="002060"/>
                </a:solidFill>
              </a:rPr>
              <a:t> if you have one, in order to get your daily therapy notes written as time allows throughout each day.  I will provide you with examples/templates so that you’re not going into it blind.  I’ll do the same for evaluation reports so you know what I expect from you in terms of documentation and necessary information to include.  You will want to take written notes during each session (previous students kept a notebook or clipboard with them to write during sessions because it’s tough to remember everything at the end of the busy day –especially remembering what parents report at the beginning or end of sessions).  You will have some paperwork time here at the clinic, between sessions and during cancellations, but you may have to write some notes at home in the order to get them submitted by the next morning.  I’ve also been allowing students to bring their laptops into sessions to use during the last 5 minutes of therapy (typically this is a child’s reward/reinforcement time for their work… so feel free to type notes during this time if it is with a client who can cope with that distraction).  I am also attaching a data tracking sheet that previous students found helpful in tracking accuracies specific to each clients’ goals throughout the day.  I suggest using this or something like it.</a:t>
            </a:r>
          </a:p>
          <a:p>
            <a:r>
              <a:rPr lang="en-US" b="1" dirty="0">
                <a:solidFill>
                  <a:srgbClr val="002060"/>
                </a:solidFill>
              </a:rPr>
              <a:t>Lunch</a:t>
            </a:r>
            <a:r>
              <a:rPr lang="en-US" dirty="0">
                <a:solidFill>
                  <a:srgbClr val="002060"/>
                </a:solidFill>
              </a:rPr>
              <a:t>: I suggest packing your lunch/snacks each day.  We will occasionally order-out or have time to stop somewhere to grab food.  There are a couple of good fast-food type places within 2 minutes of here if ever need to grab food!  We also have the option of delivery from a few places if needed.</a:t>
            </a:r>
          </a:p>
          <a:p>
            <a:r>
              <a:rPr lang="en-US" b="1" dirty="0">
                <a:solidFill>
                  <a:srgbClr val="002060"/>
                </a:solidFill>
              </a:rPr>
              <a:t>Dress code</a:t>
            </a:r>
            <a:r>
              <a:rPr lang="en-US" dirty="0">
                <a:solidFill>
                  <a:srgbClr val="002060"/>
                </a:solidFill>
              </a:rPr>
              <a:t>: I wear scrubs typically –or scrub pants with appropriate t-shirts/ sweat shirts (no inappropriate logos).  You’re welcome to wear khaki’s and a polo or clean shirt if you don’t already have scrubs.  Just keep in mind that we work mostly with children and in people’s homes/floors, so you don’t want to wear your nicest clothes.  Make sure your bottom is covered (especially when you are bent over in the floor with children).</a:t>
            </a:r>
            <a:br>
              <a:rPr lang="en-US" dirty="0">
                <a:solidFill>
                  <a:srgbClr val="002060"/>
                </a:solidFill>
              </a:rPr>
            </a:br>
            <a:endParaRPr lang="en-US" dirty="0">
              <a:solidFill>
                <a:srgbClr val="002060"/>
              </a:solidFill>
            </a:endParaRPr>
          </a:p>
          <a:p>
            <a:endParaRPr lang="en-US" dirty="0"/>
          </a:p>
          <a:p>
            <a:endParaRPr lang="en-US" dirty="0"/>
          </a:p>
        </p:txBody>
      </p:sp>
    </p:spTree>
    <p:extLst>
      <p:ext uri="{BB962C8B-B14F-4D97-AF65-F5344CB8AC3E}">
        <p14:creationId xmlns:p14="http://schemas.microsoft.com/office/powerpoint/2010/main" val="1340772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9000">
              <a:schemeClr val="bg1"/>
            </a:gs>
          </a:gsLst>
          <a:lin ang="5400700" scaled="0"/>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BE4ECE-3A24-0E42-9E4B-205918A4F415}"/>
              </a:ext>
            </a:extLst>
          </p:cNvPr>
          <p:cNvSpPr>
            <a:spLocks noGrp="1"/>
          </p:cNvSpPr>
          <p:nvPr>
            <p:ph idx="1"/>
          </p:nvPr>
        </p:nvSpPr>
        <p:spPr>
          <a:xfrm>
            <a:off x="274321" y="474784"/>
            <a:ext cx="8387861" cy="4097216"/>
          </a:xfrm>
        </p:spPr>
        <p:txBody>
          <a:bodyPr>
            <a:normAutofit fontScale="25000" lnSpcReduction="20000"/>
          </a:bodyPr>
          <a:lstStyle/>
          <a:p>
            <a:r>
              <a:rPr lang="en-US" sz="3600" b="1" dirty="0">
                <a:solidFill>
                  <a:srgbClr val="002060"/>
                </a:solidFill>
              </a:rPr>
              <a:t>Environmental expectations</a:t>
            </a:r>
            <a:r>
              <a:rPr lang="en-US" sz="3600" dirty="0">
                <a:solidFill>
                  <a:srgbClr val="002060"/>
                </a:solidFill>
              </a:rPr>
              <a:t>: I occasionally still do early intervention –home visits.  Keep an open mind about the environments we may be working in.  Some of the homes we go into may not be as clean as you would prefer, so please no judgment toward others.  I keep hand sanitizer and Lysol wipes with me.  </a:t>
            </a:r>
          </a:p>
          <a:p>
            <a:r>
              <a:rPr lang="en-US" sz="3600" b="1" dirty="0">
                <a:solidFill>
                  <a:srgbClr val="002060"/>
                </a:solidFill>
              </a:rPr>
              <a:t>Preparation materials</a:t>
            </a:r>
            <a:r>
              <a:rPr lang="en-US" sz="3600" dirty="0">
                <a:solidFill>
                  <a:srgbClr val="002060"/>
                </a:solidFill>
              </a:rPr>
              <a:t>:  You are expected to read up on or review information pertaining to the diagnosis/treatment of children with </a:t>
            </a:r>
            <a:r>
              <a:rPr lang="en-US" sz="3600" b="1" i="1" dirty="0">
                <a:solidFill>
                  <a:srgbClr val="002060"/>
                </a:solidFill>
              </a:rPr>
              <a:t>Autism Spectrum Disorders (ASD),</a:t>
            </a:r>
            <a:r>
              <a:rPr lang="en-US" sz="3600" dirty="0">
                <a:solidFill>
                  <a:srgbClr val="002060"/>
                </a:solidFill>
              </a:rPr>
              <a:t> both high-functioning and low-functioning, in order to educate yourself on the types of clients/behaviors we will be working with this semester.  Also, review basic </a:t>
            </a:r>
            <a:r>
              <a:rPr lang="en-US" sz="3600" b="1" i="1" dirty="0">
                <a:solidFill>
                  <a:srgbClr val="002060"/>
                </a:solidFill>
              </a:rPr>
              <a:t>anatomy and physiology</a:t>
            </a:r>
            <a:r>
              <a:rPr lang="en-US" sz="3600" dirty="0">
                <a:solidFill>
                  <a:srgbClr val="002060"/>
                </a:solidFill>
              </a:rPr>
              <a:t> of facial/oral/pharyngeal muscles and structures because we will be doing some feeding therapy throughout the semester.   I will provide any other necessary resources that you may need as you encounter specific cases where you may need additional information.  </a:t>
            </a:r>
          </a:p>
          <a:p>
            <a:r>
              <a:rPr lang="en-US" sz="3600" b="1" dirty="0">
                <a:solidFill>
                  <a:srgbClr val="002060"/>
                </a:solidFill>
              </a:rPr>
              <a:t>Co-treatment:</a:t>
            </a:r>
            <a:r>
              <a:rPr lang="en-US" sz="3600" dirty="0">
                <a:solidFill>
                  <a:srgbClr val="002060"/>
                </a:solidFill>
              </a:rPr>
              <a:t> You will learn a lot from our occupational and behavioral therapists.  Try to come in to the semester with an open mind to learn about sensory processing disorders and integration, motor planning and coordination, visual processing and discrimination, and even fine motor skills.  You will learn to not only look at communication, but to also attend to a child’s needs in the areas of cognition, self-help, social-emotional, and motor skills.  </a:t>
            </a:r>
          </a:p>
          <a:p>
            <a:r>
              <a:rPr lang="en-US" sz="3600" b="1" dirty="0">
                <a:solidFill>
                  <a:srgbClr val="002060"/>
                </a:solidFill>
              </a:rPr>
              <a:t>Positivity</a:t>
            </a:r>
            <a:r>
              <a:rPr lang="en-US" sz="3600" dirty="0">
                <a:solidFill>
                  <a:srgbClr val="002060"/>
                </a:solidFill>
              </a:rPr>
              <a:t>: Please do your best to maintain a positive attitude throughout the day.  Our clients have varied physical, mental, and health problems.  While being cold/hot, having a headache, etc., are problems, they are minor and temporary in comparison to the needs of our clients.  </a:t>
            </a:r>
          </a:p>
          <a:p>
            <a:r>
              <a:rPr lang="en-US" sz="3600" b="1" dirty="0">
                <a:solidFill>
                  <a:srgbClr val="002060"/>
                </a:solidFill>
              </a:rPr>
              <a:t>No perfume/scented lotions</a:t>
            </a:r>
            <a:r>
              <a:rPr lang="en-US" sz="3600" dirty="0">
                <a:solidFill>
                  <a:srgbClr val="002060"/>
                </a:solidFill>
              </a:rPr>
              <a:t>: Please do not wear perfume or other scented lotions - many of our clients are hypersensitive to smells.</a:t>
            </a:r>
          </a:p>
          <a:p>
            <a:r>
              <a:rPr lang="en-US" sz="3600" b="1" dirty="0">
                <a:solidFill>
                  <a:srgbClr val="002060"/>
                </a:solidFill>
              </a:rPr>
              <a:t>Ask questions </a:t>
            </a:r>
            <a:r>
              <a:rPr lang="en-US" sz="3600" dirty="0">
                <a:solidFill>
                  <a:srgbClr val="002060"/>
                </a:solidFill>
              </a:rPr>
              <a:t>and be prepared to </a:t>
            </a:r>
            <a:r>
              <a:rPr lang="en-US" sz="3600" b="1" dirty="0">
                <a:solidFill>
                  <a:srgbClr val="002060"/>
                </a:solidFill>
              </a:rPr>
              <a:t>answer questions</a:t>
            </a:r>
            <a:r>
              <a:rPr lang="en-US" sz="3600" dirty="0">
                <a:solidFill>
                  <a:srgbClr val="002060"/>
                </a:solidFill>
              </a:rPr>
              <a:t> about the hows, whys, etc., as we progress through treatment and diagnostics throughout the semester.  This will not be to intimidate or stress you out –it’s all in good spirit and a fun to test both of our knowledge and analysis of a clinical situation.   </a:t>
            </a:r>
          </a:p>
          <a:p>
            <a:r>
              <a:rPr lang="en-US" sz="3600" b="1" dirty="0">
                <a:solidFill>
                  <a:srgbClr val="002060"/>
                </a:solidFill>
              </a:rPr>
              <a:t>Personal information</a:t>
            </a:r>
            <a:r>
              <a:rPr lang="en-US" sz="3600" dirty="0">
                <a:solidFill>
                  <a:srgbClr val="002060"/>
                </a:solidFill>
              </a:rPr>
              <a:t>: Do not divulge personal information with clients or their families.  This includes first names, as some of our clients’ names are unique and distinguishable.  On the same hand, please do not overshare your own personal information to our families.  It can seem easy to “get to know” our families, but this is not the place to share information regarding your personal life outside of your clinical role here at our center.  With that said, our staff members love to hear all about you.  J </a:t>
            </a:r>
          </a:p>
          <a:p>
            <a:r>
              <a:rPr lang="en-US" sz="3600" b="1" dirty="0">
                <a:solidFill>
                  <a:srgbClr val="002060"/>
                </a:solidFill>
              </a:rPr>
              <a:t>Cell phones</a:t>
            </a:r>
            <a:r>
              <a:rPr lang="en-US" sz="3600" dirty="0">
                <a:solidFill>
                  <a:srgbClr val="002060"/>
                </a:solidFill>
              </a:rPr>
              <a:t>: Keep cell phone use to a MINIMUM.  You may keep your phone in your pocket or on desk in case of an emergency; however, I ask that you do not text back and forth or scroll through Facebook or Instagram while here at our center.  Please </a:t>
            </a:r>
            <a:r>
              <a:rPr lang="en-US" sz="3600" i="1" u="sng" dirty="0">
                <a:solidFill>
                  <a:srgbClr val="002060"/>
                </a:solidFill>
              </a:rPr>
              <a:t>do not add any clients, parents, or colleagues to any form of social media</a:t>
            </a:r>
            <a:r>
              <a:rPr lang="en-US" sz="3600" dirty="0">
                <a:solidFill>
                  <a:srgbClr val="002060"/>
                </a:solidFill>
              </a:rPr>
              <a:t> until after completion of this clinical placement.  We need to maintain professional relationships.</a:t>
            </a:r>
          </a:p>
          <a:p>
            <a:endParaRPr lang="en-US" dirty="0"/>
          </a:p>
        </p:txBody>
      </p:sp>
    </p:spTree>
    <p:extLst>
      <p:ext uri="{BB962C8B-B14F-4D97-AF65-F5344CB8AC3E}">
        <p14:creationId xmlns:p14="http://schemas.microsoft.com/office/powerpoint/2010/main" val="3045657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chemeClr val="accent1">
                <a:lumMod val="75000"/>
              </a:schemeClr>
            </a:gs>
          </a:gsLst>
          <a:lin ang="54007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4201-DAE8-2C4A-B116-60C8423B3637}"/>
              </a:ext>
            </a:extLst>
          </p:cNvPr>
          <p:cNvSpPr>
            <a:spLocks noGrp="1"/>
          </p:cNvSpPr>
          <p:nvPr>
            <p:ph type="title"/>
          </p:nvPr>
        </p:nvSpPr>
        <p:spPr/>
        <p:txBody>
          <a:bodyPr>
            <a:normAutofit/>
          </a:bodyPr>
          <a:lstStyle/>
          <a:p>
            <a:br>
              <a:rPr lang="en-US" sz="2400" dirty="0"/>
            </a:br>
            <a:r>
              <a:rPr lang="en-US" sz="2400" dirty="0"/>
              <a:t>9 Building Blocks for Supervision</a:t>
            </a:r>
          </a:p>
        </p:txBody>
      </p:sp>
      <p:sp>
        <p:nvSpPr>
          <p:cNvPr id="4" name="Text Placeholder 3">
            <a:extLst>
              <a:ext uri="{FF2B5EF4-FFF2-40B4-BE49-F238E27FC236}">
                <a16:creationId xmlns:a16="http://schemas.microsoft.com/office/drawing/2014/main" id="{F8D02083-6F65-3340-B797-B6AB3F9219A6}"/>
              </a:ext>
            </a:extLst>
          </p:cNvPr>
          <p:cNvSpPr>
            <a:spLocks noGrp="1"/>
          </p:cNvSpPr>
          <p:nvPr>
            <p:ph type="body" idx="1"/>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0C2FE05E-929E-AF42-A8C8-FF26BF93E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380" y="805325"/>
            <a:ext cx="5503545" cy="3572027"/>
          </a:xfrm>
          <a:prstGeom prst="rect">
            <a:avLst/>
          </a:prstGeom>
        </p:spPr>
      </p:pic>
    </p:spTree>
    <p:extLst>
      <p:ext uri="{BB962C8B-B14F-4D97-AF65-F5344CB8AC3E}">
        <p14:creationId xmlns:p14="http://schemas.microsoft.com/office/powerpoint/2010/main" val="2036462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9000">
              <a:schemeClr val="bg1"/>
            </a:gs>
          </a:gsLst>
          <a:lin ang="5400700" scaled="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D09D53-45CB-104E-A334-28C8A48C9202}"/>
              </a:ext>
            </a:extLst>
          </p:cNvPr>
          <p:cNvSpPr>
            <a:spLocks noGrp="1"/>
          </p:cNvSpPr>
          <p:nvPr>
            <p:ph type="sldNum" sz="quarter" idx="12"/>
          </p:nvPr>
        </p:nvSpPr>
        <p:spPr/>
        <p:txBody>
          <a:bodyPr/>
          <a:lstStyle/>
          <a:p>
            <a:fld id="{890B9725-17C6-498A-91AD-00497A5D22A5}" type="slidenum">
              <a:rPr lang="en-US" smtClean="0"/>
              <a:t>37</a:t>
            </a:fld>
            <a:endParaRPr lang="en-US" dirty="0"/>
          </a:p>
        </p:txBody>
      </p:sp>
      <p:sp>
        <p:nvSpPr>
          <p:cNvPr id="5" name="Rectangle 4">
            <a:extLst>
              <a:ext uri="{FF2B5EF4-FFF2-40B4-BE49-F238E27FC236}">
                <a16:creationId xmlns:a16="http://schemas.microsoft.com/office/drawing/2014/main" id="{167BA0F8-C1F3-1646-AC7D-DB0E81446E3E}"/>
              </a:ext>
            </a:extLst>
          </p:cNvPr>
          <p:cNvSpPr/>
          <p:nvPr/>
        </p:nvSpPr>
        <p:spPr>
          <a:xfrm>
            <a:off x="200025" y="156447"/>
            <a:ext cx="8829259" cy="4247317"/>
          </a:xfrm>
          <a:prstGeom prst="rect">
            <a:avLst/>
          </a:prstGeom>
        </p:spPr>
        <p:txBody>
          <a:bodyPr wrap="square">
            <a:spAutoFit/>
          </a:bodyPr>
          <a:lstStyle/>
          <a:p>
            <a:r>
              <a:rPr lang="en-US" sz="900" dirty="0">
                <a:latin typeface="Helvetica" pitchFamily="2" charset="0"/>
              </a:rPr>
              <a:t>Student Information Form</a:t>
            </a:r>
          </a:p>
          <a:p>
            <a:r>
              <a:rPr lang="en-US" sz="900" dirty="0">
                <a:latin typeface="Helvetica" pitchFamily="2" charset="0"/>
              </a:rPr>
              <a:t>Student Name: ______________________________________________________ Date:_________________</a:t>
            </a:r>
          </a:p>
          <a:p>
            <a:r>
              <a:rPr lang="en-US" sz="900" dirty="0">
                <a:latin typeface="Helvetica" pitchFamily="2" charset="0"/>
              </a:rPr>
              <a:t>A little about me….</a:t>
            </a:r>
          </a:p>
          <a:p>
            <a:r>
              <a:rPr lang="en-US" sz="900" dirty="0">
                <a:latin typeface="Helvetica" pitchFamily="2" charset="0"/>
              </a:rPr>
              <a:t>I graduated from ___________________________________________________________________________.</a:t>
            </a:r>
          </a:p>
          <a:p>
            <a:r>
              <a:rPr lang="en-US" sz="900" dirty="0">
                <a:latin typeface="Helvetica" pitchFamily="2" charset="0"/>
              </a:rPr>
              <a:t>My favorite class in CD was __________________________________________________________________.</a:t>
            </a:r>
          </a:p>
          <a:p>
            <a:r>
              <a:rPr lang="en-US" sz="900" dirty="0">
                <a:latin typeface="Helvetica" pitchFamily="2" charset="0"/>
              </a:rPr>
              <a:t>In my spare time, I enjoy ____________________________________________________________________.</a:t>
            </a:r>
          </a:p>
          <a:p>
            <a:r>
              <a:rPr lang="en-US" sz="900" dirty="0">
                <a:latin typeface="Helvetica" pitchFamily="2" charset="0"/>
              </a:rPr>
              <a:t>I would describe myself as ___________________________________________________________________.</a:t>
            </a:r>
          </a:p>
          <a:p>
            <a:r>
              <a:rPr lang="en-US" sz="900" dirty="0">
                <a:latin typeface="Helvetica" pitchFamily="2" charset="0"/>
              </a:rPr>
              <a:t>I learn best when __________________________________________________________________________.</a:t>
            </a:r>
          </a:p>
          <a:p>
            <a:r>
              <a:rPr lang="en-US" sz="900" dirty="0">
                <a:latin typeface="Helvetica" pitchFamily="2" charset="0"/>
              </a:rPr>
              <a:t>Previous experiences…</a:t>
            </a:r>
          </a:p>
          <a:p>
            <a:r>
              <a:rPr lang="en-US" sz="900" dirty="0">
                <a:latin typeface="Helvetica" pitchFamily="2" charset="0"/>
              </a:rPr>
              <a:t>Previous off-site placements</a:t>
            </a:r>
          </a:p>
          <a:p>
            <a:r>
              <a:rPr lang="en-US" sz="900" dirty="0">
                <a:latin typeface="Helvetica" pitchFamily="2" charset="0"/>
              </a:rPr>
              <a:t>_______________________________________</a:t>
            </a:r>
          </a:p>
          <a:p>
            <a:r>
              <a:rPr lang="en-US" sz="900" dirty="0">
                <a:latin typeface="Helvetica" pitchFamily="2" charset="0"/>
              </a:rPr>
              <a:t>_______________________________________</a:t>
            </a:r>
          </a:p>
          <a:p>
            <a:r>
              <a:rPr lang="en-US" sz="900" dirty="0">
                <a:latin typeface="Helvetica" pitchFamily="2" charset="0"/>
              </a:rPr>
              <a:t>_______________________________________</a:t>
            </a:r>
          </a:p>
          <a:p>
            <a:r>
              <a:rPr lang="en-US" sz="900" dirty="0">
                <a:latin typeface="Helvetica" pitchFamily="2" charset="0"/>
              </a:rPr>
              <a:t>_______________________________________</a:t>
            </a:r>
          </a:p>
          <a:p>
            <a:r>
              <a:rPr lang="en-US" sz="900" dirty="0">
                <a:latin typeface="Helvetica" pitchFamily="2" charset="0"/>
              </a:rPr>
              <a:t>Previous MUSHC experiences</a:t>
            </a:r>
          </a:p>
          <a:p>
            <a:r>
              <a:rPr lang="en-US" sz="900" dirty="0">
                <a:latin typeface="Helvetica" pitchFamily="2" charset="0"/>
              </a:rPr>
              <a:t>__________________________________________</a:t>
            </a:r>
          </a:p>
          <a:p>
            <a:r>
              <a:rPr lang="en-US" sz="900" dirty="0">
                <a:latin typeface="Helvetica" pitchFamily="2" charset="0"/>
              </a:rPr>
              <a:t>__________________________________________</a:t>
            </a:r>
          </a:p>
          <a:p>
            <a:r>
              <a:rPr lang="en-US" sz="900" dirty="0">
                <a:latin typeface="Helvetica" pitchFamily="2" charset="0"/>
              </a:rPr>
              <a:t>__________________________________________</a:t>
            </a:r>
          </a:p>
          <a:p>
            <a:r>
              <a:rPr lang="en-US" sz="900" dirty="0">
                <a:latin typeface="Helvetica" pitchFamily="2" charset="0"/>
              </a:rPr>
              <a:t>Strengths and Areas of Growth….</a:t>
            </a:r>
          </a:p>
          <a:p>
            <a:r>
              <a:rPr lang="en-US" sz="900" dirty="0">
                <a:latin typeface="Helvetica" pitchFamily="2" charset="0"/>
              </a:rPr>
              <a:t>Supervisors have told me my strengths include___________________________________________________.</a:t>
            </a:r>
          </a:p>
          <a:p>
            <a:r>
              <a:rPr lang="en-US" sz="900" dirty="0">
                <a:latin typeface="Helvetica" pitchFamily="2" charset="0"/>
              </a:rPr>
              <a:t>Supervisors have told me my areas for growth include______________________________________________.</a:t>
            </a:r>
          </a:p>
          <a:p>
            <a:r>
              <a:rPr lang="en-US" sz="900" dirty="0">
                <a:latin typeface="Helvetica" pitchFamily="2" charset="0"/>
              </a:rPr>
              <a:t>Current Experience…</a:t>
            </a:r>
          </a:p>
          <a:p>
            <a:r>
              <a:rPr lang="en-US" sz="900" dirty="0">
                <a:latin typeface="Helvetica" pitchFamily="2" charset="0"/>
              </a:rPr>
              <a:t>One thing I’m looking forward to is _______________________________________________________________</a:t>
            </a:r>
          </a:p>
          <a:p>
            <a:r>
              <a:rPr lang="en-US" sz="900" dirty="0">
                <a:latin typeface="Helvetica" pitchFamily="2" charset="0"/>
              </a:rPr>
              <a:t>___________________________________________________________________________________________.</a:t>
            </a:r>
          </a:p>
          <a:p>
            <a:r>
              <a:rPr lang="en-US" sz="900" dirty="0">
                <a:latin typeface="Helvetica" pitchFamily="2" charset="0"/>
              </a:rPr>
              <a:t>One thing that scares me about this experience is ___________________________________________________</a:t>
            </a:r>
          </a:p>
          <a:p>
            <a:r>
              <a:rPr lang="en-US" sz="900" dirty="0">
                <a:latin typeface="Helvetica" pitchFamily="2" charset="0"/>
              </a:rPr>
              <a:t>___________________________________________________________________________________________. </a:t>
            </a:r>
          </a:p>
          <a:p>
            <a:r>
              <a:rPr lang="en-US" sz="900" dirty="0">
                <a:latin typeface="Helvetica" pitchFamily="2" charset="0"/>
              </a:rPr>
              <a:t>Here is additional information I wanted to share about myself. ________________________________</a:t>
            </a:r>
          </a:p>
          <a:p>
            <a:r>
              <a:rPr lang="en-US" sz="900" dirty="0">
                <a:latin typeface="Helvetica" pitchFamily="2" charset="0"/>
              </a:rPr>
              <a:t>________________________________________________________________________________________________________</a:t>
            </a:r>
          </a:p>
          <a:p>
            <a:r>
              <a:rPr lang="en-US" sz="900" dirty="0">
                <a:latin typeface="Helvetica" pitchFamily="2" charset="0"/>
              </a:rPr>
              <a:t>________________________________________________________________________________________________________</a:t>
            </a:r>
          </a:p>
          <a:p>
            <a:r>
              <a:rPr lang="en-US" sz="900" dirty="0">
                <a:latin typeface="Helvetica" pitchFamily="2" charset="0"/>
              </a:rPr>
              <a:t>________________________________________________________________________________________________________</a:t>
            </a:r>
            <a:endParaRPr lang="en-US" sz="400" dirty="0">
              <a:effectLst/>
              <a:latin typeface="Helvetica" pitchFamily="2" charset="0"/>
            </a:endParaRPr>
          </a:p>
        </p:txBody>
      </p:sp>
    </p:spTree>
    <p:extLst>
      <p:ext uri="{BB962C8B-B14F-4D97-AF65-F5344CB8AC3E}">
        <p14:creationId xmlns:p14="http://schemas.microsoft.com/office/powerpoint/2010/main" val="1933815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chemeClr val="accent1">
                <a:lumMod val="75000"/>
              </a:schemeClr>
            </a:gs>
          </a:gsLst>
          <a:lin ang="54007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4201-DAE8-2C4A-B116-60C8423B3637}"/>
              </a:ext>
            </a:extLst>
          </p:cNvPr>
          <p:cNvSpPr>
            <a:spLocks noGrp="1"/>
          </p:cNvSpPr>
          <p:nvPr>
            <p:ph type="title"/>
          </p:nvPr>
        </p:nvSpPr>
        <p:spPr/>
        <p:txBody>
          <a:bodyPr>
            <a:normAutofit/>
          </a:bodyPr>
          <a:lstStyle/>
          <a:p>
            <a:br>
              <a:rPr lang="en-US" sz="2400" dirty="0"/>
            </a:br>
            <a:r>
              <a:rPr lang="en-US" sz="2400" dirty="0"/>
              <a:t>9 Building Blocks for Supervision</a:t>
            </a:r>
          </a:p>
        </p:txBody>
      </p:sp>
      <p:sp>
        <p:nvSpPr>
          <p:cNvPr id="4" name="Text Placeholder 3">
            <a:extLst>
              <a:ext uri="{FF2B5EF4-FFF2-40B4-BE49-F238E27FC236}">
                <a16:creationId xmlns:a16="http://schemas.microsoft.com/office/drawing/2014/main" id="{F8D02083-6F65-3340-B797-B6AB3F9219A6}"/>
              </a:ext>
            </a:extLst>
          </p:cNvPr>
          <p:cNvSpPr>
            <a:spLocks noGrp="1"/>
          </p:cNvSpPr>
          <p:nvPr>
            <p:ph type="body" idx="1"/>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0C2FE05E-929E-AF42-A8C8-FF26BF93E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380" y="805325"/>
            <a:ext cx="5503545" cy="3572027"/>
          </a:xfrm>
          <a:prstGeom prst="rect">
            <a:avLst/>
          </a:prstGeom>
        </p:spPr>
      </p:pic>
    </p:spTree>
    <p:extLst>
      <p:ext uri="{BB962C8B-B14F-4D97-AF65-F5344CB8AC3E}">
        <p14:creationId xmlns:p14="http://schemas.microsoft.com/office/powerpoint/2010/main" val="2723991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597670BC-8A84-9B49-809A-026E78617969}"/>
              </a:ext>
            </a:extLst>
          </p:cNvPr>
          <p:cNvPicPr>
            <a:picLocks noChangeAspect="1"/>
          </p:cNvPicPr>
          <p:nvPr/>
        </p:nvPicPr>
        <p:blipFill>
          <a:blip r:embed="rId2"/>
          <a:stretch>
            <a:fillRect/>
          </a:stretch>
        </p:blipFill>
        <p:spPr>
          <a:xfrm>
            <a:off x="90488" y="95715"/>
            <a:ext cx="8963025" cy="4952069"/>
          </a:xfrm>
          <a:prstGeom prst="rect">
            <a:avLst/>
          </a:prstGeom>
          <a:noFill/>
        </p:spPr>
      </p:pic>
      <p:sp>
        <p:nvSpPr>
          <p:cNvPr id="4" name="Slide Number Placeholder 3" hidden="1">
            <a:extLst>
              <a:ext uri="{FF2B5EF4-FFF2-40B4-BE49-F238E27FC236}">
                <a16:creationId xmlns:a16="http://schemas.microsoft.com/office/drawing/2014/main" id="{C017DF91-B8DB-E845-A982-B88CAD960991}"/>
              </a:ext>
            </a:extLst>
          </p:cNvPr>
          <p:cNvSpPr>
            <a:spLocks noGrp="1"/>
          </p:cNvSpPr>
          <p:nvPr>
            <p:ph type="sldNum" sz="quarter" idx="12"/>
          </p:nvPr>
        </p:nvSpPr>
        <p:spPr/>
        <p:txBody>
          <a:bodyPr/>
          <a:lstStyle/>
          <a:p>
            <a:pPr marL="0" lvl="0" indent="0" algn="r" rtl="0">
              <a:spcBef>
                <a:spcPts val="0"/>
              </a:spcBef>
              <a:spcAft>
                <a:spcPts val="600"/>
              </a:spcAft>
              <a:buNone/>
            </a:pPr>
            <a:fld id="{00000000-1234-1234-1234-123412341234}" type="slidenum">
              <a:rPr lang="en" smtClean="0"/>
              <a:pPr marL="0" lvl="0" indent="0" algn="r" rtl="0">
                <a:spcBef>
                  <a:spcPts val="0"/>
                </a:spcBef>
                <a:spcAft>
                  <a:spcPts val="600"/>
                </a:spcAft>
                <a:buNone/>
              </a:pPr>
              <a:t>39</a:t>
            </a:fld>
            <a:endParaRPr lang="en"/>
          </a:p>
        </p:txBody>
      </p:sp>
    </p:spTree>
    <p:extLst>
      <p:ext uri="{BB962C8B-B14F-4D97-AF65-F5344CB8AC3E}">
        <p14:creationId xmlns:p14="http://schemas.microsoft.com/office/powerpoint/2010/main" val="160365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prstGeom prst="rect">
            <a:avLst/>
          </a:prstGeom>
        </p:spPr>
        <p:txBody>
          <a:bodyPr spcFirstLastPara="1" wrap="square" lIns="0" tIns="0" rIns="0" bIns="0" anchor="ctr" anchorCtr="0">
            <a:noAutofit/>
          </a:bodyPr>
          <a:lstStyle/>
          <a:p>
            <a:pPr lvl="0" algn="ctr"/>
            <a:r>
              <a:rPr lang="en-US" sz="2400" dirty="0"/>
              <a:t>Learning Objectives</a:t>
            </a:r>
            <a:endParaRPr sz="2400" dirty="0"/>
          </a:p>
        </p:txBody>
      </p:sp>
      <p:sp>
        <p:nvSpPr>
          <p:cNvPr id="69" name="Google Shape;69;p14"/>
          <p:cNvSpPr txBox="1">
            <a:spLocks noGrp="1"/>
          </p:cNvSpPr>
          <p:nvPr>
            <p:ph type="body" idx="1"/>
          </p:nvPr>
        </p:nvSpPr>
        <p:spPr>
          <a:xfrm>
            <a:off x="3844325" y="911699"/>
            <a:ext cx="4842600" cy="3441725"/>
          </a:xfrm>
          <a:prstGeom prst="rect">
            <a:avLst/>
          </a:prstGeom>
        </p:spPr>
        <p:txBody>
          <a:bodyPr spcFirstLastPara="1" wrap="square" lIns="0" tIns="0" rIns="0" bIns="0" anchor="t" anchorCtr="0">
            <a:noAutofit/>
          </a:bodyPr>
          <a:lstStyle/>
          <a:p>
            <a:endParaRPr lang="en-US" sz="800" b="1" dirty="0"/>
          </a:p>
          <a:p>
            <a:r>
              <a:rPr lang="en-US" sz="1800" b="1" dirty="0"/>
              <a:t>Participants will identify 2 changes to the ASHA 2020 standards.</a:t>
            </a:r>
          </a:p>
          <a:p>
            <a:endParaRPr lang="en-US" sz="1800" b="1" dirty="0"/>
          </a:p>
          <a:p>
            <a:r>
              <a:rPr lang="en-US" sz="1800" b="1" dirty="0"/>
              <a:t>Participants will identify 3 ways to support student clinicians.</a:t>
            </a:r>
          </a:p>
          <a:p>
            <a:endParaRPr lang="en-US" sz="1800" b="1" dirty="0"/>
          </a:p>
          <a:p>
            <a:r>
              <a:rPr lang="en-US" sz="1800" b="1" dirty="0"/>
              <a:t>Participants will identify 3 ways to support SLPAs.</a:t>
            </a:r>
          </a:p>
          <a:p>
            <a:pPr marL="0" lvl="0" indent="0" algn="l" rtl="0">
              <a:spcBef>
                <a:spcPts val="600"/>
              </a:spcBef>
              <a:spcAft>
                <a:spcPts val="0"/>
              </a:spcAft>
              <a:buClr>
                <a:schemeClr val="dk1"/>
              </a:buClr>
              <a:buSzPts val="1100"/>
              <a:buFont typeface="Arial"/>
              <a:buNone/>
            </a:pPr>
            <a:endParaRPr dirty="0"/>
          </a:p>
        </p:txBody>
      </p:sp>
      <p:sp>
        <p:nvSpPr>
          <p:cNvPr id="71" name="Google Shape;71;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spTree>
    <p:extLst>
      <p:ext uri="{BB962C8B-B14F-4D97-AF65-F5344CB8AC3E}">
        <p14:creationId xmlns:p14="http://schemas.microsoft.com/office/powerpoint/2010/main" val="2580713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4">
                <a:lumMod val="50000"/>
              </a:schemeClr>
            </a:gs>
          </a:gsLst>
          <a:lin ang="5400012" scaled="0"/>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7092B1-643D-428E-BE6E-CC23516899BB}"/>
              </a:ext>
            </a:extLst>
          </p:cNvPr>
          <p:cNvSpPr>
            <a:spLocks noGrp="1"/>
          </p:cNvSpPr>
          <p:nvPr>
            <p:ph type="ctrTitle"/>
          </p:nvPr>
        </p:nvSpPr>
        <p:spPr/>
        <p:txBody>
          <a:bodyPr/>
          <a:lstStyle/>
          <a:p>
            <a:r>
              <a:rPr lang="en-US" dirty="0"/>
              <a:t>Feedback</a:t>
            </a:r>
          </a:p>
        </p:txBody>
      </p:sp>
      <p:sp>
        <p:nvSpPr>
          <p:cNvPr id="2" name="Slide Number Placeholder 1" hidden="1">
            <a:extLst>
              <a:ext uri="{FF2B5EF4-FFF2-40B4-BE49-F238E27FC236}">
                <a16:creationId xmlns:a16="http://schemas.microsoft.com/office/drawing/2014/main" id="{67B96BE7-A1AA-7442-BD34-3CBFC33AF9F3}"/>
              </a:ext>
            </a:extLst>
          </p:cNvPr>
          <p:cNvSpPr>
            <a:spLocks noGrp="1"/>
          </p:cNvSpPr>
          <p:nvPr>
            <p:ph type="sldNum" idx="4294967295"/>
          </p:nvPr>
        </p:nvSpPr>
        <p:spPr>
          <a:xfrm>
            <a:off x="8594725" y="4749800"/>
            <a:ext cx="549275" cy="393700"/>
          </a:xfrm>
        </p:spPr>
        <p:txBody>
          <a:bodyPr/>
          <a:lstStyle/>
          <a:p>
            <a:pPr marL="0" lvl="0" indent="0" algn="r" rtl="0">
              <a:spcBef>
                <a:spcPts val="0"/>
              </a:spcBef>
              <a:spcAft>
                <a:spcPts val="600"/>
              </a:spcAft>
              <a:buNone/>
            </a:pPr>
            <a:fld id="{00000000-1234-1234-1234-123412341234}" type="slidenum">
              <a:rPr lang="en" smtClean="0"/>
              <a:pPr marL="0" lvl="0" indent="0" algn="r" rtl="0">
                <a:spcBef>
                  <a:spcPts val="0"/>
                </a:spcBef>
                <a:spcAft>
                  <a:spcPts val="600"/>
                </a:spcAft>
                <a:buNone/>
              </a:pPr>
              <a:t>40</a:t>
            </a:fld>
            <a:endParaRPr lang="en"/>
          </a:p>
        </p:txBody>
      </p:sp>
    </p:spTree>
    <p:extLst>
      <p:ext uri="{BB962C8B-B14F-4D97-AF65-F5344CB8AC3E}">
        <p14:creationId xmlns:p14="http://schemas.microsoft.com/office/powerpoint/2010/main" val="3294071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99000">
              <a:srgbClr val="FF5F27"/>
            </a:gs>
          </a:gsLst>
          <a:lin ang="54007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4EA9-2EA7-3C49-84D4-2D78CE890BC6}"/>
              </a:ext>
            </a:extLst>
          </p:cNvPr>
          <p:cNvSpPr>
            <a:spLocks noGrp="1"/>
          </p:cNvSpPr>
          <p:nvPr>
            <p:ph type="title"/>
          </p:nvPr>
        </p:nvSpPr>
        <p:spPr/>
        <p:txBody>
          <a:bodyPr/>
          <a:lstStyle/>
          <a:p>
            <a:r>
              <a:rPr lang="en-US" dirty="0"/>
              <a:t>Consistent</a:t>
            </a:r>
            <a:br>
              <a:rPr lang="en-US" dirty="0"/>
            </a:br>
            <a:r>
              <a:rPr lang="en-US" dirty="0"/>
              <a:t>Specific</a:t>
            </a:r>
            <a:br>
              <a:rPr lang="en-US" dirty="0"/>
            </a:br>
            <a:r>
              <a:rPr lang="en-US" dirty="0"/>
              <a:t>Positive </a:t>
            </a:r>
            <a:br>
              <a:rPr lang="en-US" dirty="0"/>
            </a:br>
            <a:r>
              <a:rPr lang="en-US" dirty="0"/>
              <a:t>Corrective</a:t>
            </a:r>
          </a:p>
        </p:txBody>
      </p:sp>
      <p:sp>
        <p:nvSpPr>
          <p:cNvPr id="3" name="Text Placeholder 2">
            <a:extLst>
              <a:ext uri="{FF2B5EF4-FFF2-40B4-BE49-F238E27FC236}">
                <a16:creationId xmlns:a16="http://schemas.microsoft.com/office/drawing/2014/main" id="{EF75298F-7EF4-DE43-9711-4B9B8B60CF7C}"/>
              </a:ext>
            </a:extLst>
          </p:cNvPr>
          <p:cNvSpPr>
            <a:spLocks noGrp="1"/>
          </p:cNvSpPr>
          <p:nvPr>
            <p:ph type="body" idx="1"/>
          </p:nvPr>
        </p:nvSpPr>
        <p:spPr/>
        <p:txBody>
          <a:bodyPr/>
          <a:lstStyle/>
          <a:p>
            <a:r>
              <a:rPr lang="en-US" dirty="0"/>
              <a:t>Immediate, Regular Feedback</a:t>
            </a:r>
          </a:p>
          <a:p>
            <a:r>
              <a:rPr lang="en-US" dirty="0"/>
              <a:t>Written vs Verbal</a:t>
            </a:r>
          </a:p>
          <a:p>
            <a:r>
              <a:rPr lang="en-US" dirty="0"/>
              <a:t>“Good job” vs “I like how you gave Sally 2 choices.” </a:t>
            </a:r>
          </a:p>
          <a:p>
            <a:r>
              <a:rPr lang="en-US" dirty="0"/>
              <a:t>I like how you… Consider doing this next time  </a:t>
            </a:r>
          </a:p>
        </p:txBody>
      </p:sp>
      <p:sp>
        <p:nvSpPr>
          <p:cNvPr id="4" name="Slide Number Placeholder 3">
            <a:extLst>
              <a:ext uri="{FF2B5EF4-FFF2-40B4-BE49-F238E27FC236}">
                <a16:creationId xmlns:a16="http://schemas.microsoft.com/office/drawing/2014/main" id="{8A0C2722-FFE7-9F4F-AB65-0D1025A5B7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751171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5E09-4A07-E040-A0C2-3B002F23148C}"/>
              </a:ext>
            </a:extLst>
          </p:cNvPr>
          <p:cNvSpPr>
            <a:spLocks noGrp="1"/>
          </p:cNvSpPr>
          <p:nvPr>
            <p:ph type="title"/>
          </p:nvPr>
        </p:nvSpPr>
        <p:spPr/>
        <p:txBody>
          <a:bodyPr/>
          <a:lstStyle/>
          <a:p>
            <a:r>
              <a:rPr lang="en-US" dirty="0"/>
              <a:t>Practice</a:t>
            </a:r>
          </a:p>
        </p:txBody>
      </p:sp>
      <p:sp>
        <p:nvSpPr>
          <p:cNvPr id="3" name="Text Placeholder 2">
            <a:extLst>
              <a:ext uri="{FF2B5EF4-FFF2-40B4-BE49-F238E27FC236}">
                <a16:creationId xmlns:a16="http://schemas.microsoft.com/office/drawing/2014/main" id="{F91FCB26-D82F-5A45-9E18-E10FE573AE6E}"/>
              </a:ext>
            </a:extLst>
          </p:cNvPr>
          <p:cNvSpPr>
            <a:spLocks noGrp="1"/>
          </p:cNvSpPr>
          <p:nvPr>
            <p:ph type="body" idx="1"/>
          </p:nvPr>
        </p:nvSpPr>
        <p:spPr/>
        <p:txBody>
          <a:bodyPr/>
          <a:lstStyle/>
          <a:p>
            <a:r>
              <a:rPr lang="en-US" dirty="0"/>
              <a:t>Student shows up late </a:t>
            </a:r>
          </a:p>
          <a:p>
            <a:r>
              <a:rPr lang="en-US" dirty="0"/>
              <a:t>Student is continually on their phone</a:t>
            </a:r>
          </a:p>
          <a:p>
            <a:r>
              <a:rPr lang="en-US" dirty="0"/>
              <a:t>Student not providing appropriate cueing</a:t>
            </a:r>
          </a:p>
          <a:p>
            <a:r>
              <a:rPr lang="en-US" dirty="0"/>
              <a:t>Student not taking initiative in therapy planning</a:t>
            </a:r>
          </a:p>
          <a:p>
            <a:r>
              <a:rPr lang="en-US" dirty="0"/>
              <a:t>Student not taking accurate data</a:t>
            </a:r>
          </a:p>
        </p:txBody>
      </p:sp>
      <p:sp>
        <p:nvSpPr>
          <p:cNvPr id="4" name="Slide Number Placeholder 3">
            <a:extLst>
              <a:ext uri="{FF2B5EF4-FFF2-40B4-BE49-F238E27FC236}">
                <a16:creationId xmlns:a16="http://schemas.microsoft.com/office/drawing/2014/main" id="{4BD9135E-94E7-ED4B-A788-40BBC73DD8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664092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AF7EB-D19B-D546-AEED-24D6EFEC2C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
        <p:nvSpPr>
          <p:cNvPr id="5" name="TextBox 4">
            <a:extLst>
              <a:ext uri="{FF2B5EF4-FFF2-40B4-BE49-F238E27FC236}">
                <a16:creationId xmlns:a16="http://schemas.microsoft.com/office/drawing/2014/main" id="{4C05294A-6227-3443-BC2F-F3BA44EEB2EC}"/>
              </a:ext>
            </a:extLst>
          </p:cNvPr>
          <p:cNvSpPr txBox="1"/>
          <p:nvPr/>
        </p:nvSpPr>
        <p:spPr>
          <a:xfrm>
            <a:off x="2850214" y="2048530"/>
            <a:ext cx="3443571" cy="523220"/>
          </a:xfrm>
          <a:prstGeom prst="rect">
            <a:avLst/>
          </a:prstGeom>
          <a:noFill/>
        </p:spPr>
        <p:txBody>
          <a:bodyPr wrap="none" rtlCol="0">
            <a:spAutoFit/>
          </a:bodyPr>
          <a:lstStyle/>
          <a:p>
            <a:r>
              <a:rPr lang="en-US" sz="2800" dirty="0">
                <a:solidFill>
                  <a:schemeClr val="tx1">
                    <a:lumMod val="50000"/>
                  </a:schemeClr>
                </a:solidFill>
                <a:hlinkClick r:id="rId2">
                  <a:extLst>
                    <a:ext uri="{A12FA001-AC4F-418D-AE19-62706E023703}">
                      <ahyp:hlinkClr xmlns:ahyp="http://schemas.microsoft.com/office/drawing/2018/hyperlinkcolor" val="tx"/>
                    </a:ext>
                  </a:extLst>
                </a:hlinkClick>
              </a:rPr>
              <a:t>What would you do?</a:t>
            </a:r>
            <a:endParaRPr lang="en-US" sz="2800" dirty="0">
              <a:solidFill>
                <a:schemeClr val="tx1">
                  <a:lumMod val="50000"/>
                </a:schemeClr>
              </a:solidFill>
            </a:endParaRPr>
          </a:p>
        </p:txBody>
      </p:sp>
    </p:spTree>
    <p:extLst>
      <p:ext uri="{BB962C8B-B14F-4D97-AF65-F5344CB8AC3E}">
        <p14:creationId xmlns:p14="http://schemas.microsoft.com/office/powerpoint/2010/main" val="3068621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8DAA-98E6-884F-A5AA-572424D39747}"/>
              </a:ext>
            </a:extLst>
          </p:cNvPr>
          <p:cNvSpPr>
            <a:spLocks noGrp="1"/>
          </p:cNvSpPr>
          <p:nvPr>
            <p:ph type="title"/>
          </p:nvPr>
        </p:nvSpPr>
        <p:spPr/>
        <p:txBody>
          <a:bodyPr/>
          <a:lstStyle/>
          <a:p>
            <a:pPr algn="ctr"/>
            <a:r>
              <a:rPr lang="en-US" dirty="0"/>
              <a:t>What do you need to work on?</a:t>
            </a:r>
          </a:p>
        </p:txBody>
      </p:sp>
      <p:sp>
        <p:nvSpPr>
          <p:cNvPr id="3" name="Text Placeholder 2">
            <a:extLst>
              <a:ext uri="{FF2B5EF4-FFF2-40B4-BE49-F238E27FC236}">
                <a16:creationId xmlns:a16="http://schemas.microsoft.com/office/drawing/2014/main" id="{889690B8-7DD2-1A4B-B612-DCFDFFEFAADA}"/>
              </a:ext>
            </a:extLst>
          </p:cNvPr>
          <p:cNvSpPr>
            <a:spLocks noGrp="1"/>
          </p:cNvSpPr>
          <p:nvPr>
            <p:ph type="body" idx="1"/>
          </p:nvPr>
        </p:nvSpPr>
        <p:spPr/>
        <p:txBody>
          <a:bodyPr/>
          <a:lstStyle/>
          <a:p>
            <a:r>
              <a:rPr lang="en-US" dirty="0"/>
              <a:t>Take ASHA’s supervisor self assessment </a:t>
            </a:r>
          </a:p>
          <a:p>
            <a:r>
              <a:rPr lang="en-US" dirty="0">
                <a:hlinkClick r:id="rId2"/>
              </a:rPr>
              <a:t>https://www.asha.org/uploadedFiles/Self-Assessment-of-Competencies-in-Supervision.pdf</a:t>
            </a:r>
            <a:endParaRPr lang="en-US" dirty="0"/>
          </a:p>
          <a:p>
            <a:endParaRPr lang="en-US" dirty="0"/>
          </a:p>
        </p:txBody>
      </p:sp>
      <p:sp>
        <p:nvSpPr>
          <p:cNvPr id="4" name="Slide Number Placeholder 3">
            <a:extLst>
              <a:ext uri="{FF2B5EF4-FFF2-40B4-BE49-F238E27FC236}">
                <a16:creationId xmlns:a16="http://schemas.microsoft.com/office/drawing/2014/main" id="{987014CC-945C-3F42-A72A-A9E4FCBF4A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3418064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4A7A0-5E12-D74B-9DB6-6A38FD42B7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
        <p:nvSpPr>
          <p:cNvPr id="3" name="Text Placeholder 2">
            <a:extLst>
              <a:ext uri="{FF2B5EF4-FFF2-40B4-BE49-F238E27FC236}">
                <a16:creationId xmlns:a16="http://schemas.microsoft.com/office/drawing/2014/main" id="{7BE51D50-320B-2A48-BD2D-2CBD86B950B6}"/>
              </a:ext>
            </a:extLst>
          </p:cNvPr>
          <p:cNvSpPr>
            <a:spLocks noGrp="1"/>
          </p:cNvSpPr>
          <p:nvPr>
            <p:ph type="body" idx="4294967295"/>
          </p:nvPr>
        </p:nvSpPr>
        <p:spPr>
          <a:xfrm>
            <a:off x="3400425" y="1624013"/>
            <a:ext cx="5743575" cy="1676400"/>
          </a:xfrm>
        </p:spPr>
        <p:txBody>
          <a:bodyPr/>
          <a:lstStyle/>
          <a:p>
            <a:pPr marL="88900" indent="0">
              <a:buNone/>
            </a:pPr>
            <a:endParaRPr lang="en-US" sz="2000" dirty="0">
              <a:solidFill>
                <a:schemeClr val="bg1"/>
              </a:solidFill>
            </a:endParaRPr>
          </a:p>
          <a:p>
            <a:pPr marL="88900" indent="0">
              <a:buNone/>
            </a:pPr>
            <a:r>
              <a:rPr lang="en-US" sz="2000" dirty="0">
                <a:solidFill>
                  <a:schemeClr val="bg1"/>
                </a:solidFill>
              </a:rPr>
              <a:t>The CF is a </a:t>
            </a:r>
            <a:r>
              <a:rPr lang="en-US" sz="2000" b="1" u="sng" dirty="0">
                <a:solidFill>
                  <a:schemeClr val="bg1"/>
                </a:solidFill>
              </a:rPr>
              <a:t>mentored</a:t>
            </a:r>
            <a:r>
              <a:rPr lang="en-US" sz="2000" dirty="0">
                <a:solidFill>
                  <a:schemeClr val="bg1"/>
                </a:solidFill>
              </a:rPr>
              <a:t> professional experience after the completion of academic course work and clinical practicum.</a:t>
            </a:r>
          </a:p>
          <a:p>
            <a:endParaRPr lang="en-US" dirty="0"/>
          </a:p>
        </p:txBody>
      </p:sp>
      <p:sp>
        <p:nvSpPr>
          <p:cNvPr id="5" name="TextBox 4">
            <a:extLst>
              <a:ext uri="{FF2B5EF4-FFF2-40B4-BE49-F238E27FC236}">
                <a16:creationId xmlns:a16="http://schemas.microsoft.com/office/drawing/2014/main" id="{E868CD19-C660-814B-B0C8-6EFA1F3A63AA}"/>
              </a:ext>
            </a:extLst>
          </p:cNvPr>
          <p:cNvSpPr txBox="1"/>
          <p:nvPr/>
        </p:nvSpPr>
        <p:spPr>
          <a:xfrm>
            <a:off x="2407612" y="871538"/>
            <a:ext cx="3871573" cy="584775"/>
          </a:xfrm>
          <a:prstGeom prst="rect">
            <a:avLst/>
          </a:prstGeom>
          <a:noFill/>
        </p:spPr>
        <p:txBody>
          <a:bodyPr wrap="none" rtlCol="0">
            <a:spAutoFit/>
          </a:bodyPr>
          <a:lstStyle/>
          <a:p>
            <a:r>
              <a:rPr lang="en-US" sz="3200" b="1" dirty="0">
                <a:solidFill>
                  <a:schemeClr val="bg1"/>
                </a:solidFill>
              </a:rPr>
              <a:t>Clinical Fellowship</a:t>
            </a:r>
          </a:p>
        </p:txBody>
      </p:sp>
    </p:spTree>
    <p:extLst>
      <p:ext uri="{BB962C8B-B14F-4D97-AF65-F5344CB8AC3E}">
        <p14:creationId xmlns:p14="http://schemas.microsoft.com/office/powerpoint/2010/main" val="771582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2FE789-19BA-7740-B07C-147330B087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
        <p:nvSpPr>
          <p:cNvPr id="3" name="Rectangle 2">
            <a:extLst>
              <a:ext uri="{FF2B5EF4-FFF2-40B4-BE49-F238E27FC236}">
                <a16:creationId xmlns:a16="http://schemas.microsoft.com/office/drawing/2014/main" id="{2A0B42F1-BB75-944C-AEF9-4FBC072CC596}"/>
              </a:ext>
            </a:extLst>
          </p:cNvPr>
          <p:cNvSpPr/>
          <p:nvPr/>
        </p:nvSpPr>
        <p:spPr>
          <a:xfrm>
            <a:off x="1185862" y="1328738"/>
            <a:ext cx="6357938" cy="2246769"/>
          </a:xfrm>
          <a:prstGeom prst="rect">
            <a:avLst/>
          </a:prstGeom>
        </p:spPr>
        <p:txBody>
          <a:bodyPr wrap="square">
            <a:spAutoFit/>
          </a:bodyPr>
          <a:lstStyle/>
          <a:p>
            <a:r>
              <a:rPr lang="en-US" sz="2000" dirty="0">
                <a:solidFill>
                  <a:schemeClr val="bg1"/>
                </a:solidFill>
              </a:rPr>
              <a:t>The purpose of the CF is to integrate and apply the knowledge from academic education and clinical training, evaluate strengths and identify limitations, develop and refine clinical skills consistent with the </a:t>
            </a:r>
            <a:r>
              <a:rPr lang="en-US" sz="2000" i="1" dirty="0">
                <a:solidFill>
                  <a:schemeClr val="bg1"/>
                </a:solidFill>
                <a:hlinkClick r:id="rId2" tooltip="Scope of Practice in Speech-Language Pathology">
                  <a:extLst>
                    <a:ext uri="{A12FA001-AC4F-418D-AE19-62706E023703}">
                      <ahyp:hlinkClr xmlns:ahyp="http://schemas.microsoft.com/office/drawing/2018/hyperlinkcolor" val="tx"/>
                    </a:ext>
                  </a:extLst>
                </a:hlinkClick>
              </a:rPr>
              <a:t>Scope of Practice in Speech-Language Pathology</a:t>
            </a:r>
            <a:r>
              <a:rPr lang="en-US" sz="2000" dirty="0">
                <a:solidFill>
                  <a:schemeClr val="bg1"/>
                </a:solidFill>
              </a:rPr>
              <a:t>, and advance the Clinical Fellow from needing constant supervision to being an independent practitioner.</a:t>
            </a:r>
          </a:p>
        </p:txBody>
      </p:sp>
    </p:spTree>
    <p:extLst>
      <p:ext uri="{BB962C8B-B14F-4D97-AF65-F5344CB8AC3E}">
        <p14:creationId xmlns:p14="http://schemas.microsoft.com/office/powerpoint/2010/main" val="1121372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45DB3-9E34-4B4A-8BD2-C0C30A7159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
        <p:nvSpPr>
          <p:cNvPr id="4" name="Rectangle 3">
            <a:extLst>
              <a:ext uri="{FF2B5EF4-FFF2-40B4-BE49-F238E27FC236}">
                <a16:creationId xmlns:a16="http://schemas.microsoft.com/office/drawing/2014/main" id="{1CADAA30-1F4D-CC4F-9B7C-26901C7D4E96}"/>
              </a:ext>
            </a:extLst>
          </p:cNvPr>
          <p:cNvSpPr/>
          <p:nvPr/>
        </p:nvSpPr>
        <p:spPr>
          <a:xfrm>
            <a:off x="2085975" y="630585"/>
            <a:ext cx="4572000" cy="3539430"/>
          </a:xfrm>
          <a:prstGeom prst="rect">
            <a:avLst/>
          </a:prstGeom>
        </p:spPr>
        <p:txBody>
          <a:bodyPr>
            <a:spAutoFit/>
          </a:bodyPr>
          <a:lstStyle/>
          <a:p>
            <a:r>
              <a:rPr lang="en-US" sz="1600" b="1" dirty="0">
                <a:solidFill>
                  <a:schemeClr val="bg1"/>
                </a:solidFill>
                <a:latin typeface="urw-geometric"/>
              </a:rPr>
              <a:t>A complete CF experience must have</a:t>
            </a:r>
          </a:p>
          <a:p>
            <a:pPr>
              <a:buClr>
                <a:schemeClr val="bg1"/>
              </a:buClr>
              <a:buFont typeface="+mj-lt"/>
              <a:buAutoNum type="arabicPeriod"/>
            </a:pPr>
            <a:r>
              <a:rPr lang="en-US" sz="1600" b="1" dirty="0">
                <a:solidFill>
                  <a:schemeClr val="bg1"/>
                </a:solidFill>
                <a:latin typeface="urw-geometric"/>
              </a:rPr>
              <a:t>a minimum of 1,260 hours of clinical experience working under the mentorship of a CCC-SLP;</a:t>
            </a:r>
          </a:p>
          <a:p>
            <a:pPr>
              <a:buClr>
                <a:schemeClr val="bg1"/>
              </a:buClr>
              <a:buFont typeface="+mj-lt"/>
              <a:buAutoNum type="arabicPeriod"/>
            </a:pPr>
            <a:r>
              <a:rPr lang="en-US" sz="1600" b="1" dirty="0">
                <a:solidFill>
                  <a:schemeClr val="bg1"/>
                </a:solidFill>
                <a:latin typeface="urw-geometric"/>
              </a:rPr>
              <a:t>a minimum of 36 weeks (or its part-time equivalent) of clinical experience working under the mentorship of a CCC-SLP;</a:t>
            </a:r>
          </a:p>
          <a:p>
            <a:pPr>
              <a:buClr>
                <a:schemeClr val="bg1"/>
              </a:buClr>
              <a:buFont typeface="+mj-lt"/>
              <a:buAutoNum type="arabicPeriod"/>
            </a:pPr>
            <a:r>
              <a:rPr lang="en-US" sz="1600" b="1" dirty="0">
                <a:solidFill>
                  <a:schemeClr val="bg1"/>
                </a:solidFill>
                <a:latin typeface="urw-geometric"/>
              </a:rPr>
              <a:t>a minimum of 6 hours of direct supervision and 6 hours of indirect supervision completed during each segment by each mentor;</a:t>
            </a:r>
          </a:p>
          <a:p>
            <a:r>
              <a:rPr lang="en-US" sz="1600" b="1" dirty="0">
                <a:solidFill>
                  <a:schemeClr val="bg1"/>
                </a:solidFill>
                <a:latin typeface="urw-geometric"/>
              </a:rPr>
              <a:t>4. minimum ratings of 3 under the current CF experience, or ratings of 2 under the 2020 CF experience, in the final segment of the CF; and</a:t>
            </a:r>
          </a:p>
          <a:p>
            <a:r>
              <a:rPr lang="en-US" sz="1600" b="1" dirty="0">
                <a:solidFill>
                  <a:schemeClr val="bg1"/>
                </a:solidFill>
                <a:latin typeface="urw-geometric"/>
              </a:rPr>
              <a:t>5. all hours/segments recommended by each CF mentor in order to count toward the CF experience.</a:t>
            </a:r>
          </a:p>
        </p:txBody>
      </p:sp>
    </p:spTree>
    <p:extLst>
      <p:ext uri="{BB962C8B-B14F-4D97-AF65-F5344CB8AC3E}">
        <p14:creationId xmlns:p14="http://schemas.microsoft.com/office/powerpoint/2010/main" val="64847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4D6E7-3394-D94C-9B26-2E47F89F1D9F}"/>
              </a:ext>
            </a:extLst>
          </p:cNvPr>
          <p:cNvSpPr>
            <a:spLocks noGrp="1"/>
          </p:cNvSpPr>
          <p:nvPr>
            <p:ph type="body" idx="1"/>
          </p:nvPr>
        </p:nvSpPr>
        <p:spPr>
          <a:xfrm>
            <a:off x="457200" y="534577"/>
            <a:ext cx="8229600" cy="3037298"/>
          </a:xfrm>
        </p:spPr>
        <p:txBody>
          <a:bodyPr/>
          <a:lstStyle/>
          <a:p>
            <a:endParaRPr lang="en-US" sz="3200" b="1" dirty="0">
              <a:solidFill>
                <a:srgbClr val="002060"/>
              </a:solidFill>
            </a:endParaRPr>
          </a:p>
          <a:p>
            <a:r>
              <a:rPr lang="en-US" sz="3200" b="1" dirty="0">
                <a:solidFill>
                  <a:srgbClr val="002060"/>
                </a:solidFill>
              </a:rPr>
              <a:t>Let’s talk about supervision for….</a:t>
            </a:r>
          </a:p>
          <a:p>
            <a:r>
              <a:rPr lang="en-US" sz="3200" b="1" dirty="0">
                <a:solidFill>
                  <a:srgbClr val="002060"/>
                </a:solidFill>
              </a:rPr>
              <a:t>support staff, SLPAs, and allied health professionals</a:t>
            </a:r>
          </a:p>
        </p:txBody>
      </p:sp>
      <p:sp>
        <p:nvSpPr>
          <p:cNvPr id="4" name="Slide Number Placeholder 3">
            <a:extLst>
              <a:ext uri="{FF2B5EF4-FFF2-40B4-BE49-F238E27FC236}">
                <a16:creationId xmlns:a16="http://schemas.microsoft.com/office/drawing/2014/main" id="{AC3C1BCB-C23D-FE43-ADEC-C34B3E214F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1733112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7888B92-F4B5-436D-BED4-163E34FE7D36}"/>
              </a:ext>
            </a:extLst>
          </p:cNvPr>
          <p:cNvSpPr>
            <a:spLocks noGrp="1"/>
          </p:cNvSpPr>
          <p:nvPr>
            <p:ph type="title"/>
          </p:nvPr>
        </p:nvSpPr>
        <p:spPr/>
        <p:txBody>
          <a:bodyPr/>
          <a:lstStyle/>
          <a:p>
            <a:r>
              <a:rPr lang="en-US" dirty="0"/>
              <a:t>Let’s start with support staff:  SLPA’s</a:t>
            </a:r>
            <a:br>
              <a:rPr lang="en-US" dirty="0"/>
            </a:br>
            <a:endParaRPr lang="en-US" dirty="0"/>
          </a:p>
        </p:txBody>
      </p:sp>
      <p:sp>
        <p:nvSpPr>
          <p:cNvPr id="2" name="Text Placeholder 1">
            <a:extLst>
              <a:ext uri="{FF2B5EF4-FFF2-40B4-BE49-F238E27FC236}">
                <a16:creationId xmlns:a16="http://schemas.microsoft.com/office/drawing/2014/main" id="{A619804F-1715-2446-81B6-58FD83A52A02}"/>
              </a:ext>
            </a:extLst>
          </p:cNvPr>
          <p:cNvSpPr>
            <a:spLocks noGrp="1"/>
          </p:cNvSpPr>
          <p:nvPr>
            <p:ph type="body" idx="1"/>
          </p:nvPr>
        </p:nvSpPr>
        <p:spPr>
          <a:prstGeom prst="rect">
            <a:avLst/>
          </a:prstGeom>
          <a:noFill/>
          <a:ln>
            <a:noFill/>
          </a:ln>
        </p:spPr>
        <p:txBody>
          <a:bodyPr wrap="square" anchor="ctr">
            <a:normAutofit/>
          </a:bodyPr>
          <a:lstStyle/>
          <a:p>
            <a:pPr marL="88900" indent="0">
              <a:buNone/>
            </a:pPr>
            <a:endParaRPr lang="en-US" dirty="0"/>
          </a:p>
          <a:p>
            <a:pPr marL="88900" indent="0">
              <a:buNone/>
            </a:pPr>
            <a:r>
              <a:rPr lang="en-US" dirty="0"/>
              <a:t>Supervision requirements for SLPA’s differ depending on who is the reporting entity</a:t>
            </a:r>
          </a:p>
          <a:p>
            <a:pPr marL="514350" indent="-285750">
              <a:buFont typeface="Arial" panose="020B0604020202020204" pitchFamily="34" charset="0"/>
              <a:buChar char="•"/>
            </a:pPr>
            <a:r>
              <a:rPr lang="en-US" dirty="0"/>
              <a:t>State Licensure Board?</a:t>
            </a:r>
          </a:p>
          <a:p>
            <a:pPr marL="514350" indent="-285750">
              <a:buFont typeface="Arial" panose="020B0604020202020204" pitchFamily="34" charset="0"/>
              <a:buChar char="•"/>
            </a:pPr>
            <a:r>
              <a:rPr lang="en-US" dirty="0"/>
              <a:t>ASHA?</a:t>
            </a:r>
          </a:p>
          <a:p>
            <a:pPr marL="514350" indent="-285750">
              <a:buFont typeface="Arial" panose="020B0604020202020204" pitchFamily="34" charset="0"/>
              <a:buChar char="•"/>
            </a:pPr>
            <a:r>
              <a:rPr lang="en-US" dirty="0"/>
              <a:t>Department of Education?</a:t>
            </a:r>
          </a:p>
          <a:p>
            <a:pPr marL="228600" indent="0"/>
            <a:endParaRPr lang="en-US" dirty="0"/>
          </a:p>
          <a:p>
            <a:endParaRPr lang="en-US" dirty="0"/>
          </a:p>
        </p:txBody>
      </p:sp>
      <p:sp>
        <p:nvSpPr>
          <p:cNvPr id="3" name="Slide Number Placeholder 2">
            <a:extLst>
              <a:ext uri="{FF2B5EF4-FFF2-40B4-BE49-F238E27FC236}">
                <a16:creationId xmlns:a16="http://schemas.microsoft.com/office/drawing/2014/main" id="{FD652B82-4EF3-5C47-BAB2-AA4A438C9843}"/>
              </a:ext>
            </a:extLst>
          </p:cNvPr>
          <p:cNvSpPr>
            <a:spLocks noGrp="1"/>
          </p:cNvSpPr>
          <p:nvPr>
            <p:ph type="sldNum" idx="12"/>
          </p:nvPr>
        </p:nvSpPr>
        <p:spPr>
          <a:prstGeom prst="rect">
            <a:avLst/>
          </a:prstGeom>
          <a:noFill/>
          <a:ln>
            <a:noFill/>
          </a:ln>
        </p:spPr>
        <p:txBody>
          <a:bodyPr wrap="square" anchor="ctr">
            <a:normAutofit/>
          </a:bodyPr>
          <a:lstStyle/>
          <a:p>
            <a:pPr marL="0" lvl="0" indent="0" rtl="0">
              <a:spcBef>
                <a:spcPts val="0"/>
              </a:spcBef>
              <a:spcAft>
                <a:spcPts val="600"/>
              </a:spcAft>
              <a:buNone/>
            </a:pPr>
            <a:fld id="{00000000-1234-1234-1234-123412341234}" type="slidenum">
              <a:rPr lang="en" smtClean="0"/>
              <a:pPr marL="0" lvl="0" indent="0" rtl="0">
                <a:spcBef>
                  <a:spcPts val="0"/>
                </a:spcBef>
                <a:spcAft>
                  <a:spcPts val="600"/>
                </a:spcAft>
                <a:buNone/>
              </a:pPr>
              <a:t>49</a:t>
            </a:fld>
            <a:endParaRPr lang="en"/>
          </a:p>
        </p:txBody>
      </p:sp>
    </p:spTree>
    <p:extLst>
      <p:ext uri="{BB962C8B-B14F-4D97-AF65-F5344CB8AC3E}">
        <p14:creationId xmlns:p14="http://schemas.microsoft.com/office/powerpoint/2010/main" val="172193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1CE86C-7E1D-A642-A0E1-AFE4A5A3B453}"/>
              </a:ext>
            </a:extLst>
          </p:cNvPr>
          <p:cNvSpPr>
            <a:spLocks noGrp="1"/>
          </p:cNvSpPr>
          <p:nvPr>
            <p:ph type="title"/>
          </p:nvPr>
        </p:nvSpPr>
        <p:spPr>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rmAutofit/>
          </a:bodyPr>
          <a:lstStyle/>
          <a:p>
            <a:r>
              <a:rPr lang="en-US" b="0" i="0" u="none" strike="noStrike" cap="none">
                <a:latin typeface="Montserrat ExtraBold"/>
                <a:ea typeface="Montserrat ExtraBold"/>
                <a:cs typeface="Montserrat ExtraBold"/>
                <a:sym typeface="Montserrat ExtraBold"/>
              </a:rPr>
              <a:t>Why supervision and ethics?</a:t>
            </a:r>
          </a:p>
        </p:txBody>
      </p:sp>
      <p:sp>
        <p:nvSpPr>
          <p:cNvPr id="4" name="Slide Number Placeholder 3">
            <a:extLst>
              <a:ext uri="{FF2B5EF4-FFF2-40B4-BE49-F238E27FC236}">
                <a16:creationId xmlns:a16="http://schemas.microsoft.com/office/drawing/2014/main" id="{1138EE36-7A19-BB4B-BEC1-F2BF499A14D7}"/>
              </a:ext>
            </a:extLst>
          </p:cNvPr>
          <p:cNvSpPr>
            <a:spLocks noGrp="1"/>
          </p:cNvSpPr>
          <p:nvPr>
            <p:ph type="sldNum" idx="12"/>
          </p:nvPr>
        </p:nvSpPr>
        <p:spPr>
          <a:prstGeom prst="rect">
            <a:avLst/>
          </a:prstGeom>
          <a:noFill/>
          <a:ln>
            <a:noFill/>
          </a:ln>
        </p:spPr>
        <p:txBody>
          <a:bodyPr spcFirstLastPara="1" wrap="square" lIns="0" tIns="0" rIns="0" bIns="0" anchor="ctr" anchorCtr="0">
            <a:normAutofit/>
          </a:bodyPr>
          <a:lstStyle/>
          <a:p>
            <a:pPr>
              <a:spcAft>
                <a:spcPts val="600"/>
              </a:spcAft>
            </a:pPr>
            <a:fld id="{00000000-1234-1234-1234-123412341234}" type="slidenum">
              <a:rPr lang="en" smtClean="0"/>
              <a:pPr>
                <a:spcAft>
                  <a:spcPts val="600"/>
                </a:spcAft>
              </a:pPr>
              <a:t>5</a:t>
            </a:fld>
            <a:endParaRPr lang="en"/>
          </a:p>
        </p:txBody>
      </p:sp>
      <p:sp>
        <p:nvSpPr>
          <p:cNvPr id="6" name="TextBox 5">
            <a:extLst>
              <a:ext uri="{FF2B5EF4-FFF2-40B4-BE49-F238E27FC236}">
                <a16:creationId xmlns:a16="http://schemas.microsoft.com/office/drawing/2014/main" id="{9101A9C9-2D72-C04D-A3C9-E949E190DBBC}"/>
              </a:ext>
            </a:extLst>
          </p:cNvPr>
          <p:cNvSpPr txBox="1"/>
          <p:nvPr/>
        </p:nvSpPr>
        <p:spPr>
          <a:xfrm>
            <a:off x="3844325" y="805325"/>
            <a:ext cx="4842600" cy="3548100"/>
          </a:xfrm>
          <a:prstGeom prst="rect">
            <a:avLst/>
          </a:prstGeom>
          <a:noFill/>
          <a:ln>
            <a:noFill/>
          </a:ln>
        </p:spPr>
        <p:txBody>
          <a:bodyPr spcFirstLastPara="1" wrap="square" lIns="0" tIns="0" rIns="0" bIns="0" rtlCol="0" anchor="ctr" anchorCtr="0">
            <a:normAutofit/>
          </a:bodyPr>
          <a:lstStyle/>
          <a:p>
            <a:pPr marL="457200" indent="-368300">
              <a:lnSpc>
                <a:spcPct val="115000"/>
              </a:lnSpc>
              <a:spcBef>
                <a:spcPts val="600"/>
              </a:spcBef>
              <a:buClr>
                <a:schemeClr val="dk2"/>
              </a:buClr>
              <a:buSzPts val="2200"/>
              <a:buFont typeface="Montserrat Light"/>
              <a:buChar char="◦"/>
            </a:pPr>
            <a:r>
              <a:rPr lang="en-US" sz="2200" b="0" i="0" u="none" strike="noStrike" cap="none">
                <a:solidFill>
                  <a:schemeClr val="dk1"/>
                </a:solidFill>
                <a:latin typeface="Montserrat Light"/>
                <a:ea typeface="Montserrat Light"/>
                <a:cs typeface="Montserrat Light"/>
                <a:sym typeface="Montserrat Light"/>
              </a:rPr>
              <a:t>Changes in 2020 standards by ASHA</a:t>
            </a:r>
          </a:p>
          <a:p>
            <a:pPr marL="457200" indent="-368300">
              <a:lnSpc>
                <a:spcPct val="115000"/>
              </a:lnSpc>
              <a:spcBef>
                <a:spcPts val="600"/>
              </a:spcBef>
              <a:buClr>
                <a:schemeClr val="dk2"/>
              </a:buClr>
              <a:buSzPts val="2200"/>
              <a:buFont typeface="Montserrat Light"/>
              <a:buChar char="◦"/>
            </a:pPr>
            <a:r>
              <a:rPr lang="en-US" sz="2200" b="0" i="0" u="none" strike="noStrike" cap="none">
                <a:solidFill>
                  <a:schemeClr val="dk1"/>
                </a:solidFill>
                <a:latin typeface="Montserrat Light"/>
                <a:ea typeface="Montserrat Light"/>
                <a:cs typeface="Montserrat Light"/>
                <a:sym typeface="Montserrat Light"/>
              </a:rPr>
              <a:t>We all supervise in some capacity</a:t>
            </a:r>
          </a:p>
          <a:p>
            <a:pPr marL="457200" indent="-368300">
              <a:lnSpc>
                <a:spcPct val="115000"/>
              </a:lnSpc>
              <a:spcBef>
                <a:spcPts val="600"/>
              </a:spcBef>
              <a:buClr>
                <a:schemeClr val="dk2"/>
              </a:buClr>
              <a:buSzPts val="2200"/>
              <a:buFont typeface="Montserrat Light"/>
              <a:buChar char="◦"/>
            </a:pPr>
            <a:r>
              <a:rPr lang="en-US" sz="2200" b="0" i="0" u="none" strike="noStrike" cap="none">
                <a:solidFill>
                  <a:schemeClr val="dk1"/>
                </a:solidFill>
                <a:latin typeface="Montserrat Light"/>
                <a:ea typeface="Montserrat Light"/>
                <a:cs typeface="Montserrat Light"/>
                <a:sym typeface="Montserrat Light"/>
              </a:rPr>
              <a:t>Present with a lot of ethical dilemmas </a:t>
            </a:r>
          </a:p>
        </p:txBody>
      </p:sp>
    </p:spTree>
    <p:extLst>
      <p:ext uri="{BB962C8B-B14F-4D97-AF65-F5344CB8AC3E}">
        <p14:creationId xmlns:p14="http://schemas.microsoft.com/office/powerpoint/2010/main" val="2192706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DEA6-1C05-DB45-9754-DEABE97C4DD6}"/>
              </a:ext>
            </a:extLst>
          </p:cNvPr>
          <p:cNvSpPr>
            <a:spLocks noGrp="1"/>
          </p:cNvSpPr>
          <p:nvPr>
            <p:ph type="title"/>
          </p:nvPr>
        </p:nvSpPr>
        <p:spPr>
          <a:xfrm>
            <a:off x="613955" y="1025825"/>
            <a:ext cx="2677886" cy="3327600"/>
          </a:xfrm>
        </p:spPr>
        <p:txBody>
          <a:bodyPr/>
          <a:lstStyle/>
          <a:p>
            <a:r>
              <a:rPr lang="en-US" dirty="0"/>
              <a:t>Where do I </a:t>
            </a:r>
            <a:br>
              <a:rPr lang="en-US" dirty="0"/>
            </a:br>
            <a:r>
              <a:rPr lang="en-US" dirty="0"/>
              <a:t>find this information?</a:t>
            </a:r>
          </a:p>
        </p:txBody>
      </p:sp>
      <p:sp>
        <p:nvSpPr>
          <p:cNvPr id="3" name="Text Placeholder 2">
            <a:extLst>
              <a:ext uri="{FF2B5EF4-FFF2-40B4-BE49-F238E27FC236}">
                <a16:creationId xmlns:a16="http://schemas.microsoft.com/office/drawing/2014/main" id="{45BE965D-8DC5-AF41-AD73-1A52DD807EF1}"/>
              </a:ext>
            </a:extLst>
          </p:cNvPr>
          <p:cNvSpPr>
            <a:spLocks noGrp="1"/>
          </p:cNvSpPr>
          <p:nvPr>
            <p:ph type="body" idx="1"/>
          </p:nvPr>
        </p:nvSpPr>
        <p:spPr>
          <a:xfrm>
            <a:off x="3516603" y="797700"/>
            <a:ext cx="5238331" cy="3548100"/>
          </a:xfrm>
        </p:spPr>
        <p:txBody>
          <a:bodyPr/>
          <a:lstStyle/>
          <a:p>
            <a:pPr marL="88900" indent="0" algn="ctr">
              <a:buNone/>
            </a:pPr>
            <a:r>
              <a:rPr lang="en-US" dirty="0"/>
              <a:t>WV State Licensure Board</a:t>
            </a:r>
            <a:r>
              <a:rPr lang="en-US" sz="1600" dirty="0">
                <a:hlinkClick r:id="rId2"/>
              </a:rPr>
              <a:t>  https://www.wvspeechandaudiology.com</a:t>
            </a:r>
            <a:endParaRPr lang="en-US" sz="1600" dirty="0"/>
          </a:p>
          <a:p>
            <a:endParaRPr lang="en-US" sz="1600" dirty="0"/>
          </a:p>
          <a:p>
            <a:pPr marL="88900" indent="0" algn="ctr">
              <a:buNone/>
            </a:pPr>
            <a:r>
              <a:rPr lang="en-US" dirty="0"/>
              <a:t>WVDE</a:t>
            </a:r>
          </a:p>
          <a:p>
            <a:pPr marL="88900" indent="0">
              <a:buNone/>
            </a:pPr>
            <a:r>
              <a:rPr lang="en-US" sz="1500" dirty="0">
                <a:hlinkClick r:id="rId3"/>
              </a:rPr>
              <a:t>https://wvde.state.wv.us/osp/speechassistants.html</a:t>
            </a:r>
            <a:endParaRPr lang="en-US" sz="1500" dirty="0"/>
          </a:p>
          <a:p>
            <a:pPr marL="88900" indent="0">
              <a:buNone/>
            </a:pPr>
            <a:endParaRPr lang="en-US" sz="1500" dirty="0"/>
          </a:p>
          <a:p>
            <a:pPr marL="88900" indent="0" algn="ctr">
              <a:buNone/>
            </a:pPr>
            <a:r>
              <a:rPr lang="en-US" dirty="0"/>
              <a:t>ASHA</a:t>
            </a:r>
          </a:p>
          <a:p>
            <a:pPr marL="88900" indent="0">
              <a:buNone/>
            </a:pPr>
            <a:r>
              <a:rPr lang="en-US" dirty="0"/>
              <a:t>  </a:t>
            </a:r>
            <a:r>
              <a:rPr lang="en-US" sz="1600" dirty="0">
                <a:hlinkClick r:id="rId4"/>
              </a:rPr>
              <a:t>https://www.asha.org/associates/SLPA-FAQs/#c2</a:t>
            </a:r>
            <a:endParaRPr lang="en-US" sz="1600" dirty="0"/>
          </a:p>
          <a:p>
            <a:endParaRPr lang="en-US" sz="1600" dirty="0"/>
          </a:p>
        </p:txBody>
      </p:sp>
      <p:sp>
        <p:nvSpPr>
          <p:cNvPr id="4" name="Slide Number Placeholder 3">
            <a:extLst>
              <a:ext uri="{FF2B5EF4-FFF2-40B4-BE49-F238E27FC236}">
                <a16:creationId xmlns:a16="http://schemas.microsoft.com/office/drawing/2014/main" id="{F84F01C3-8F6C-B348-A2F9-D42B442510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extLst>
      <p:ext uri="{BB962C8B-B14F-4D97-AF65-F5344CB8AC3E}">
        <p14:creationId xmlns:p14="http://schemas.microsoft.com/office/powerpoint/2010/main" val="2653982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D525C2-9936-964B-B644-5B2E7635D18E}"/>
              </a:ext>
            </a:extLst>
          </p:cNvPr>
          <p:cNvSpPr>
            <a:spLocks noGrp="1"/>
          </p:cNvSpPr>
          <p:nvPr>
            <p:ph type="body" idx="1"/>
          </p:nvPr>
        </p:nvSpPr>
        <p:spPr/>
        <p:txBody>
          <a:bodyPr/>
          <a:lstStyle/>
          <a:p>
            <a:r>
              <a:rPr lang="en-US" sz="2800" dirty="0"/>
              <a:t>Requirements Comparison</a:t>
            </a:r>
          </a:p>
        </p:txBody>
      </p:sp>
      <p:sp>
        <p:nvSpPr>
          <p:cNvPr id="3" name="Slide Number Placeholder 2">
            <a:extLst>
              <a:ext uri="{FF2B5EF4-FFF2-40B4-BE49-F238E27FC236}">
                <a16:creationId xmlns:a16="http://schemas.microsoft.com/office/drawing/2014/main" id="{B5912446-2873-E241-B99A-20F003CA30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graphicFrame>
        <p:nvGraphicFramePr>
          <p:cNvPr id="5" name="Table 4">
            <a:extLst>
              <a:ext uri="{FF2B5EF4-FFF2-40B4-BE49-F238E27FC236}">
                <a16:creationId xmlns:a16="http://schemas.microsoft.com/office/drawing/2014/main" id="{6FB4A25C-476E-6044-B77E-97AFB6213E64}"/>
              </a:ext>
            </a:extLst>
          </p:cNvPr>
          <p:cNvGraphicFramePr>
            <a:graphicFrameLocks noGrp="1"/>
          </p:cNvGraphicFramePr>
          <p:nvPr>
            <p:extLst>
              <p:ext uri="{D42A27DB-BD31-4B8C-83A1-F6EECF244321}">
                <p14:modId xmlns:p14="http://schemas.microsoft.com/office/powerpoint/2010/main" val="2854293348"/>
              </p:ext>
            </p:extLst>
          </p:nvPr>
        </p:nvGraphicFramePr>
        <p:xfrm>
          <a:off x="836023" y="1240971"/>
          <a:ext cx="7341326" cy="3614188"/>
        </p:xfrm>
        <a:graphic>
          <a:graphicData uri="http://schemas.openxmlformats.org/drawingml/2006/table">
            <a:tbl>
              <a:tblPr firstRow="1" bandRow="1">
                <a:tableStyleId>{2D5ABB26-0587-4C30-8999-92F81FD0307C}</a:tableStyleId>
              </a:tblPr>
              <a:tblGrid>
                <a:gridCol w="2063931">
                  <a:extLst>
                    <a:ext uri="{9D8B030D-6E8A-4147-A177-3AD203B41FA5}">
                      <a16:colId xmlns:a16="http://schemas.microsoft.com/office/drawing/2014/main" val="3908257158"/>
                    </a:ext>
                  </a:extLst>
                </a:gridCol>
                <a:gridCol w="208280">
                  <a:extLst>
                    <a:ext uri="{9D8B030D-6E8A-4147-A177-3AD203B41FA5}">
                      <a16:colId xmlns:a16="http://schemas.microsoft.com/office/drawing/2014/main" val="409428849"/>
                    </a:ext>
                  </a:extLst>
                </a:gridCol>
                <a:gridCol w="2132585">
                  <a:extLst>
                    <a:ext uri="{9D8B030D-6E8A-4147-A177-3AD203B41FA5}">
                      <a16:colId xmlns:a16="http://schemas.microsoft.com/office/drawing/2014/main" val="2321958809"/>
                    </a:ext>
                  </a:extLst>
                </a:gridCol>
                <a:gridCol w="1525741">
                  <a:extLst>
                    <a:ext uri="{9D8B030D-6E8A-4147-A177-3AD203B41FA5}">
                      <a16:colId xmlns:a16="http://schemas.microsoft.com/office/drawing/2014/main" val="2715505669"/>
                    </a:ext>
                  </a:extLst>
                </a:gridCol>
                <a:gridCol w="1410789">
                  <a:extLst>
                    <a:ext uri="{9D8B030D-6E8A-4147-A177-3AD203B41FA5}">
                      <a16:colId xmlns:a16="http://schemas.microsoft.com/office/drawing/2014/main" val="4073844540"/>
                    </a:ext>
                  </a:extLst>
                </a:gridCol>
              </a:tblGrid>
              <a:tr h="962428">
                <a:tc>
                  <a:txBody>
                    <a:bodyPr/>
                    <a:lstStyle/>
                    <a:p>
                      <a:r>
                        <a:rPr lang="en-US" sz="2000" dirty="0"/>
                        <a:t>Supervision</a:t>
                      </a:r>
                    </a:p>
                    <a:p>
                      <a:r>
                        <a:rPr lang="en-US" sz="2000" dirty="0"/>
                        <a:t>Task</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solidFill>
                      <a:schemeClr val="tx2">
                        <a:lumMod val="10000"/>
                      </a:schemeClr>
                    </a:solidFill>
                  </a:tcPr>
                </a:tc>
                <a:tc>
                  <a:txBody>
                    <a:bodyPr/>
                    <a:lstStyle/>
                    <a:p>
                      <a:r>
                        <a:rPr lang="en-US" sz="2000" dirty="0"/>
                        <a:t>State</a:t>
                      </a:r>
                    </a:p>
                    <a:p>
                      <a:r>
                        <a:rPr lang="en-US" sz="2000" dirty="0"/>
                        <a:t>License</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sz="2000" dirty="0"/>
                        <a:t>ASHA</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sz="2000" dirty="0"/>
                        <a:t>WVDE</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417655436"/>
                  </a:ext>
                </a:extLst>
              </a:tr>
              <a:tr h="2311865">
                <a:tc>
                  <a:txBody>
                    <a:bodyPr/>
                    <a:lstStyle/>
                    <a:p>
                      <a:endParaRPr lang="en-US" dirty="0"/>
                    </a:p>
                    <a:p>
                      <a:r>
                        <a:rPr lang="en-US" sz="1600" dirty="0"/>
                        <a:t>Requirements to supervise support staff</a:t>
                      </a:r>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solidFill>
                      <a:schemeClr val="tx2">
                        <a:lumMod val="10000"/>
                      </a:schemeClr>
                    </a:solidFill>
                  </a:tcPr>
                </a:tc>
                <a:tc>
                  <a:txBody>
                    <a:bodyPr/>
                    <a:lstStyle/>
                    <a:p>
                      <a:r>
                        <a:rPr lang="en-US" dirty="0"/>
                        <a:t>-2 years practice post issuance of full licensure </a:t>
                      </a:r>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dirty="0"/>
                        <a:t>-Current ASHA certification/state licensure</a:t>
                      </a:r>
                    </a:p>
                    <a:p>
                      <a:r>
                        <a:rPr lang="en-US" dirty="0"/>
                        <a:t>-2 years of practice post ASHA certification</a:t>
                      </a:r>
                    </a:p>
                    <a:p>
                      <a:r>
                        <a:rPr lang="en-US" dirty="0"/>
                        <a:t>- Course of 10 hours of CEU’s related to supervision</a:t>
                      </a:r>
                    </a:p>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dirty="0"/>
                        <a:t>-2 years of practice post WVDE certification</a:t>
                      </a:r>
                    </a:p>
                    <a:p>
                      <a:r>
                        <a:rPr lang="en-US" dirty="0"/>
                        <a:t>- Completion of supervision module (Policy 5100 and CAPSCD)</a:t>
                      </a:r>
                    </a:p>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704082652"/>
                  </a:ext>
                </a:extLst>
              </a:tr>
            </a:tbl>
          </a:graphicData>
        </a:graphic>
      </p:graphicFrame>
    </p:spTree>
    <p:extLst>
      <p:ext uri="{BB962C8B-B14F-4D97-AF65-F5344CB8AC3E}">
        <p14:creationId xmlns:p14="http://schemas.microsoft.com/office/powerpoint/2010/main" val="2913727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56BC7-6724-F24A-BB91-89AC8EADAA16}"/>
              </a:ext>
            </a:extLst>
          </p:cNvPr>
          <p:cNvSpPr>
            <a:spLocks noGrp="1"/>
          </p:cNvSpPr>
          <p:nvPr>
            <p:ph type="body" idx="1"/>
          </p:nvPr>
        </p:nvSpPr>
        <p:spPr>
          <a:xfrm>
            <a:off x="250984" y="806631"/>
            <a:ext cx="8229600" cy="393600"/>
          </a:xfrm>
        </p:spPr>
        <p:txBody>
          <a:bodyPr/>
          <a:lstStyle/>
          <a:p>
            <a:r>
              <a:rPr lang="en-US" sz="3200" dirty="0"/>
              <a:t> Requirements Comparison</a:t>
            </a:r>
          </a:p>
        </p:txBody>
      </p:sp>
      <p:sp>
        <p:nvSpPr>
          <p:cNvPr id="3" name="Slide Number Placeholder 2">
            <a:extLst>
              <a:ext uri="{FF2B5EF4-FFF2-40B4-BE49-F238E27FC236}">
                <a16:creationId xmlns:a16="http://schemas.microsoft.com/office/drawing/2014/main" id="{C665290A-A5A5-824A-9CD0-C0E7A0DB4A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graphicFrame>
        <p:nvGraphicFramePr>
          <p:cNvPr id="4" name="Table 3">
            <a:extLst>
              <a:ext uri="{FF2B5EF4-FFF2-40B4-BE49-F238E27FC236}">
                <a16:creationId xmlns:a16="http://schemas.microsoft.com/office/drawing/2014/main" id="{6C78AAE4-492A-0344-8617-B6B7B20715BA}"/>
              </a:ext>
            </a:extLst>
          </p:cNvPr>
          <p:cNvGraphicFramePr>
            <a:graphicFrameLocks noGrp="1"/>
          </p:cNvGraphicFramePr>
          <p:nvPr>
            <p:extLst>
              <p:ext uri="{D42A27DB-BD31-4B8C-83A1-F6EECF244321}">
                <p14:modId xmlns:p14="http://schemas.microsoft.com/office/powerpoint/2010/main" val="325098491"/>
              </p:ext>
            </p:extLst>
          </p:nvPr>
        </p:nvGraphicFramePr>
        <p:xfrm>
          <a:off x="836023" y="1240971"/>
          <a:ext cx="7341326" cy="3400828"/>
        </p:xfrm>
        <a:graphic>
          <a:graphicData uri="http://schemas.openxmlformats.org/drawingml/2006/table">
            <a:tbl>
              <a:tblPr firstRow="1" bandRow="1">
                <a:tableStyleId>{2D5ABB26-0587-4C30-8999-92F81FD0307C}</a:tableStyleId>
              </a:tblPr>
              <a:tblGrid>
                <a:gridCol w="2063931">
                  <a:extLst>
                    <a:ext uri="{9D8B030D-6E8A-4147-A177-3AD203B41FA5}">
                      <a16:colId xmlns:a16="http://schemas.microsoft.com/office/drawing/2014/main" val="3908257158"/>
                    </a:ext>
                  </a:extLst>
                </a:gridCol>
                <a:gridCol w="208280">
                  <a:extLst>
                    <a:ext uri="{9D8B030D-6E8A-4147-A177-3AD203B41FA5}">
                      <a16:colId xmlns:a16="http://schemas.microsoft.com/office/drawing/2014/main" val="409428849"/>
                    </a:ext>
                  </a:extLst>
                </a:gridCol>
                <a:gridCol w="2132585">
                  <a:extLst>
                    <a:ext uri="{9D8B030D-6E8A-4147-A177-3AD203B41FA5}">
                      <a16:colId xmlns:a16="http://schemas.microsoft.com/office/drawing/2014/main" val="2321958809"/>
                    </a:ext>
                  </a:extLst>
                </a:gridCol>
                <a:gridCol w="1468265">
                  <a:extLst>
                    <a:ext uri="{9D8B030D-6E8A-4147-A177-3AD203B41FA5}">
                      <a16:colId xmlns:a16="http://schemas.microsoft.com/office/drawing/2014/main" val="2715505669"/>
                    </a:ext>
                  </a:extLst>
                </a:gridCol>
                <a:gridCol w="1468265">
                  <a:extLst>
                    <a:ext uri="{9D8B030D-6E8A-4147-A177-3AD203B41FA5}">
                      <a16:colId xmlns:a16="http://schemas.microsoft.com/office/drawing/2014/main" val="4073844540"/>
                    </a:ext>
                  </a:extLst>
                </a:gridCol>
              </a:tblGrid>
              <a:tr h="962428">
                <a:tc>
                  <a:txBody>
                    <a:bodyPr/>
                    <a:lstStyle/>
                    <a:p>
                      <a:r>
                        <a:rPr lang="en-US" sz="2000" dirty="0"/>
                        <a:t>Supervision</a:t>
                      </a:r>
                    </a:p>
                    <a:p>
                      <a:r>
                        <a:rPr lang="en-US" sz="2000" dirty="0"/>
                        <a:t>Task</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solidFill>
                      <a:schemeClr val="tx2">
                        <a:lumMod val="10000"/>
                      </a:schemeClr>
                    </a:solidFill>
                  </a:tcPr>
                </a:tc>
                <a:tc>
                  <a:txBody>
                    <a:bodyPr/>
                    <a:lstStyle/>
                    <a:p>
                      <a:r>
                        <a:rPr lang="en-US" sz="2000" dirty="0"/>
                        <a:t>State</a:t>
                      </a:r>
                    </a:p>
                    <a:p>
                      <a:r>
                        <a:rPr lang="en-US" sz="2000" dirty="0"/>
                        <a:t>License</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sz="2000" dirty="0"/>
                        <a:t>ASHA</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sz="2000" dirty="0"/>
                        <a:t>WVDE</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417655436"/>
                  </a:ext>
                </a:extLst>
              </a:tr>
              <a:tr h="2311865">
                <a:tc>
                  <a:txBody>
                    <a:bodyPr/>
                    <a:lstStyle/>
                    <a:p>
                      <a:endParaRPr lang="en-US" dirty="0"/>
                    </a:p>
                    <a:p>
                      <a:r>
                        <a:rPr lang="en-US" sz="1600" dirty="0"/>
                        <a:t>Supervision during first 90 work days</a:t>
                      </a:r>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solidFill>
                      <a:schemeClr val="tx2">
                        <a:lumMod val="10000"/>
                      </a:schemeClr>
                    </a:solidFill>
                  </a:tcPr>
                </a:tc>
                <a:tc>
                  <a:txBody>
                    <a:bodyPr/>
                    <a:lstStyle/>
                    <a:p>
                      <a:r>
                        <a:rPr lang="en-US" dirty="0"/>
                        <a:t>30% supervision:</a:t>
                      </a:r>
                    </a:p>
                    <a:p>
                      <a:r>
                        <a:rPr lang="en-US" dirty="0"/>
                        <a:t>20% direct and 10% indirect</a:t>
                      </a:r>
                    </a:p>
                    <a:p>
                      <a:r>
                        <a:rPr lang="en-US" dirty="0"/>
                        <a:t>Direct supervision of the first 3 hours of treatment for each client/patient</a:t>
                      </a:r>
                    </a:p>
                    <a:p>
                      <a:r>
                        <a:rPr lang="en-US" dirty="0"/>
                        <a:t>One direct observation for each subsequent 2 week period</a:t>
                      </a:r>
                    </a:p>
                    <a:p>
                      <a:r>
                        <a:rPr lang="en-US" dirty="0"/>
                        <a:t>100% supervision for medically fragile</a:t>
                      </a:r>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dirty="0"/>
                        <a:t>30% supervision:</a:t>
                      </a:r>
                    </a:p>
                    <a:p>
                      <a:r>
                        <a:rPr lang="en-US" dirty="0"/>
                        <a:t>20% direct and 10% indirect</a:t>
                      </a:r>
                    </a:p>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dirty="0"/>
                        <a:t>30% supervision:</a:t>
                      </a:r>
                    </a:p>
                    <a:p>
                      <a:r>
                        <a:rPr lang="en-US" dirty="0"/>
                        <a:t>20% direct and 10% indirect</a:t>
                      </a:r>
                    </a:p>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704082652"/>
                  </a:ext>
                </a:extLst>
              </a:tr>
            </a:tbl>
          </a:graphicData>
        </a:graphic>
      </p:graphicFrame>
    </p:spTree>
    <p:extLst>
      <p:ext uri="{BB962C8B-B14F-4D97-AF65-F5344CB8AC3E}">
        <p14:creationId xmlns:p14="http://schemas.microsoft.com/office/powerpoint/2010/main" val="1141451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9FB6CE-AB4B-B94B-A750-DAEBC7F182A4}"/>
              </a:ext>
            </a:extLst>
          </p:cNvPr>
          <p:cNvSpPr>
            <a:spLocks noGrp="1"/>
          </p:cNvSpPr>
          <p:nvPr>
            <p:ph type="body" idx="1"/>
          </p:nvPr>
        </p:nvSpPr>
        <p:spPr/>
        <p:txBody>
          <a:bodyPr/>
          <a:lstStyle/>
          <a:p>
            <a:r>
              <a:rPr lang="en-US" sz="3200" dirty="0"/>
              <a:t>Requirements Comparison</a:t>
            </a:r>
          </a:p>
        </p:txBody>
      </p:sp>
      <p:sp>
        <p:nvSpPr>
          <p:cNvPr id="3" name="Slide Number Placeholder 2">
            <a:extLst>
              <a:ext uri="{FF2B5EF4-FFF2-40B4-BE49-F238E27FC236}">
                <a16:creationId xmlns:a16="http://schemas.microsoft.com/office/drawing/2014/main" id="{33D5713B-0FD4-7D42-90B9-B6A0E8A340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graphicFrame>
        <p:nvGraphicFramePr>
          <p:cNvPr id="4" name="Table 3">
            <a:extLst>
              <a:ext uri="{FF2B5EF4-FFF2-40B4-BE49-F238E27FC236}">
                <a16:creationId xmlns:a16="http://schemas.microsoft.com/office/drawing/2014/main" id="{32EDFE22-06A1-C74B-B322-6171100A3B18}"/>
              </a:ext>
            </a:extLst>
          </p:cNvPr>
          <p:cNvGraphicFramePr>
            <a:graphicFrameLocks noGrp="1"/>
          </p:cNvGraphicFramePr>
          <p:nvPr>
            <p:extLst>
              <p:ext uri="{D42A27DB-BD31-4B8C-83A1-F6EECF244321}">
                <p14:modId xmlns:p14="http://schemas.microsoft.com/office/powerpoint/2010/main" val="4202390078"/>
              </p:ext>
            </p:extLst>
          </p:nvPr>
        </p:nvGraphicFramePr>
        <p:xfrm>
          <a:off x="836023" y="953590"/>
          <a:ext cx="7341326" cy="3817937"/>
        </p:xfrm>
        <a:graphic>
          <a:graphicData uri="http://schemas.openxmlformats.org/drawingml/2006/table">
            <a:tbl>
              <a:tblPr firstRow="1" bandRow="1">
                <a:tableStyleId>{2D5ABB26-0587-4C30-8999-92F81FD0307C}</a:tableStyleId>
              </a:tblPr>
              <a:tblGrid>
                <a:gridCol w="2063931">
                  <a:extLst>
                    <a:ext uri="{9D8B030D-6E8A-4147-A177-3AD203B41FA5}">
                      <a16:colId xmlns:a16="http://schemas.microsoft.com/office/drawing/2014/main" val="3908257158"/>
                    </a:ext>
                  </a:extLst>
                </a:gridCol>
                <a:gridCol w="208280">
                  <a:extLst>
                    <a:ext uri="{9D8B030D-6E8A-4147-A177-3AD203B41FA5}">
                      <a16:colId xmlns:a16="http://schemas.microsoft.com/office/drawing/2014/main" val="409428849"/>
                    </a:ext>
                  </a:extLst>
                </a:gridCol>
                <a:gridCol w="2132585">
                  <a:extLst>
                    <a:ext uri="{9D8B030D-6E8A-4147-A177-3AD203B41FA5}">
                      <a16:colId xmlns:a16="http://schemas.microsoft.com/office/drawing/2014/main" val="2321958809"/>
                    </a:ext>
                  </a:extLst>
                </a:gridCol>
                <a:gridCol w="1468265">
                  <a:extLst>
                    <a:ext uri="{9D8B030D-6E8A-4147-A177-3AD203B41FA5}">
                      <a16:colId xmlns:a16="http://schemas.microsoft.com/office/drawing/2014/main" val="2715505669"/>
                    </a:ext>
                  </a:extLst>
                </a:gridCol>
                <a:gridCol w="1468265">
                  <a:extLst>
                    <a:ext uri="{9D8B030D-6E8A-4147-A177-3AD203B41FA5}">
                      <a16:colId xmlns:a16="http://schemas.microsoft.com/office/drawing/2014/main" val="4073844540"/>
                    </a:ext>
                  </a:extLst>
                </a:gridCol>
              </a:tblGrid>
              <a:tr h="739457">
                <a:tc>
                  <a:txBody>
                    <a:bodyPr/>
                    <a:lstStyle/>
                    <a:p>
                      <a:r>
                        <a:rPr lang="en-US" sz="2000" dirty="0"/>
                        <a:t>Supervision</a:t>
                      </a:r>
                    </a:p>
                    <a:p>
                      <a:r>
                        <a:rPr lang="en-US" sz="2000" dirty="0"/>
                        <a:t>Task</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solidFill>
                      <a:schemeClr val="tx2">
                        <a:lumMod val="10000"/>
                      </a:schemeClr>
                    </a:solidFill>
                  </a:tcPr>
                </a:tc>
                <a:tc>
                  <a:txBody>
                    <a:bodyPr/>
                    <a:lstStyle/>
                    <a:p>
                      <a:r>
                        <a:rPr lang="en-US" sz="2000" dirty="0"/>
                        <a:t>State</a:t>
                      </a:r>
                    </a:p>
                    <a:p>
                      <a:r>
                        <a:rPr lang="en-US" sz="2000" dirty="0"/>
                        <a:t>License</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sz="2000" dirty="0"/>
                        <a:t>ASHA</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sz="2000" dirty="0"/>
                        <a:t>WVDE</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417655436"/>
                  </a:ext>
                </a:extLst>
              </a:tr>
              <a:tr h="2915877">
                <a:tc>
                  <a:txBody>
                    <a:bodyPr/>
                    <a:lstStyle/>
                    <a:p>
                      <a:r>
                        <a:rPr lang="en-US" sz="1600" dirty="0"/>
                        <a:t>After first 90 work days and ongoing</a:t>
                      </a:r>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solidFill>
                      <a:schemeClr val="tx2">
                        <a:lumMod val="10000"/>
                      </a:schemeClr>
                    </a:solidFill>
                  </a:tcPr>
                </a:tc>
                <a:tc>
                  <a:txBody>
                    <a:bodyPr/>
                    <a:lstStyle/>
                    <a:p>
                      <a:r>
                        <a:rPr lang="en-US" dirty="0"/>
                        <a:t>Direct supervision of the first 3 hours of treatment for each client/patient</a:t>
                      </a:r>
                    </a:p>
                    <a:p>
                      <a:r>
                        <a:rPr lang="en-US" dirty="0"/>
                        <a:t>One direct observation for each subsequent 2 week period</a:t>
                      </a:r>
                    </a:p>
                    <a:p>
                      <a:r>
                        <a:rPr lang="en-US" dirty="0"/>
                        <a:t>Direct contact with each patient at least once for every two weeks of treatment provided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100% supervision for medically fragile</a:t>
                      </a:r>
                    </a:p>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dirty="0"/>
                        <a:t>Documentation of direct supervision at least once every 60 days for each patient/client</a:t>
                      </a:r>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dirty="0"/>
                        <a:t>20% supervision, no less than 10% direct</a:t>
                      </a:r>
                    </a:p>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704082652"/>
                  </a:ext>
                </a:extLst>
              </a:tr>
            </a:tbl>
          </a:graphicData>
        </a:graphic>
      </p:graphicFrame>
    </p:spTree>
    <p:extLst>
      <p:ext uri="{BB962C8B-B14F-4D97-AF65-F5344CB8AC3E}">
        <p14:creationId xmlns:p14="http://schemas.microsoft.com/office/powerpoint/2010/main" val="192886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45F52-E15D-A04F-9F3F-076DB7B11D60}"/>
              </a:ext>
            </a:extLst>
          </p:cNvPr>
          <p:cNvSpPr>
            <a:spLocks noGrp="1"/>
          </p:cNvSpPr>
          <p:nvPr>
            <p:ph type="body" idx="1"/>
          </p:nvPr>
        </p:nvSpPr>
        <p:spPr>
          <a:xfrm>
            <a:off x="250984" y="756790"/>
            <a:ext cx="8229600" cy="393600"/>
          </a:xfrm>
        </p:spPr>
        <p:txBody>
          <a:bodyPr/>
          <a:lstStyle/>
          <a:p>
            <a:r>
              <a:rPr lang="en-US" sz="2800" dirty="0"/>
              <a:t>Requirements Comparison</a:t>
            </a:r>
          </a:p>
          <a:p>
            <a:endParaRPr lang="en-US" dirty="0"/>
          </a:p>
        </p:txBody>
      </p:sp>
      <p:sp>
        <p:nvSpPr>
          <p:cNvPr id="3" name="Slide Number Placeholder 2">
            <a:extLst>
              <a:ext uri="{FF2B5EF4-FFF2-40B4-BE49-F238E27FC236}">
                <a16:creationId xmlns:a16="http://schemas.microsoft.com/office/drawing/2014/main" id="{87C5FCCC-DB54-1B4B-A3FD-D369848A17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graphicFrame>
        <p:nvGraphicFramePr>
          <p:cNvPr id="4" name="Table 3">
            <a:extLst>
              <a:ext uri="{FF2B5EF4-FFF2-40B4-BE49-F238E27FC236}">
                <a16:creationId xmlns:a16="http://schemas.microsoft.com/office/drawing/2014/main" id="{AFA3BF1A-2330-064C-B196-93E11724526B}"/>
              </a:ext>
            </a:extLst>
          </p:cNvPr>
          <p:cNvGraphicFramePr>
            <a:graphicFrameLocks noGrp="1"/>
          </p:cNvGraphicFramePr>
          <p:nvPr>
            <p:extLst>
              <p:ext uri="{D42A27DB-BD31-4B8C-83A1-F6EECF244321}">
                <p14:modId xmlns:p14="http://schemas.microsoft.com/office/powerpoint/2010/main" val="2643547985"/>
              </p:ext>
            </p:extLst>
          </p:nvPr>
        </p:nvGraphicFramePr>
        <p:xfrm>
          <a:off x="836023" y="953590"/>
          <a:ext cx="7341326" cy="3655334"/>
        </p:xfrm>
        <a:graphic>
          <a:graphicData uri="http://schemas.openxmlformats.org/drawingml/2006/table">
            <a:tbl>
              <a:tblPr firstRow="1" bandRow="1">
                <a:tableStyleId>{2D5ABB26-0587-4C30-8999-92F81FD0307C}</a:tableStyleId>
              </a:tblPr>
              <a:tblGrid>
                <a:gridCol w="2063931">
                  <a:extLst>
                    <a:ext uri="{9D8B030D-6E8A-4147-A177-3AD203B41FA5}">
                      <a16:colId xmlns:a16="http://schemas.microsoft.com/office/drawing/2014/main" val="3908257158"/>
                    </a:ext>
                  </a:extLst>
                </a:gridCol>
                <a:gridCol w="208280">
                  <a:extLst>
                    <a:ext uri="{9D8B030D-6E8A-4147-A177-3AD203B41FA5}">
                      <a16:colId xmlns:a16="http://schemas.microsoft.com/office/drawing/2014/main" val="409428849"/>
                    </a:ext>
                  </a:extLst>
                </a:gridCol>
                <a:gridCol w="2132585">
                  <a:extLst>
                    <a:ext uri="{9D8B030D-6E8A-4147-A177-3AD203B41FA5}">
                      <a16:colId xmlns:a16="http://schemas.microsoft.com/office/drawing/2014/main" val="2321958809"/>
                    </a:ext>
                  </a:extLst>
                </a:gridCol>
                <a:gridCol w="1468265">
                  <a:extLst>
                    <a:ext uri="{9D8B030D-6E8A-4147-A177-3AD203B41FA5}">
                      <a16:colId xmlns:a16="http://schemas.microsoft.com/office/drawing/2014/main" val="2715505669"/>
                    </a:ext>
                  </a:extLst>
                </a:gridCol>
                <a:gridCol w="1468265">
                  <a:extLst>
                    <a:ext uri="{9D8B030D-6E8A-4147-A177-3AD203B41FA5}">
                      <a16:colId xmlns:a16="http://schemas.microsoft.com/office/drawing/2014/main" val="4073844540"/>
                    </a:ext>
                  </a:extLst>
                </a:gridCol>
              </a:tblGrid>
              <a:tr h="739457">
                <a:tc>
                  <a:txBody>
                    <a:bodyPr/>
                    <a:lstStyle/>
                    <a:p>
                      <a:r>
                        <a:rPr lang="en-US" sz="2000" dirty="0"/>
                        <a:t>Supervision</a:t>
                      </a:r>
                    </a:p>
                    <a:p>
                      <a:r>
                        <a:rPr lang="en-US" sz="2000" dirty="0"/>
                        <a:t>Task</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solidFill>
                      <a:schemeClr val="tx2">
                        <a:lumMod val="10000"/>
                      </a:schemeClr>
                    </a:solidFill>
                  </a:tcPr>
                </a:tc>
                <a:tc>
                  <a:txBody>
                    <a:bodyPr/>
                    <a:lstStyle/>
                    <a:p>
                      <a:r>
                        <a:rPr lang="en-US" sz="2000" dirty="0"/>
                        <a:t>State</a:t>
                      </a:r>
                    </a:p>
                    <a:p>
                      <a:r>
                        <a:rPr lang="en-US" sz="2000" dirty="0"/>
                        <a:t>License</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sz="2000" dirty="0"/>
                        <a:t>ASHA</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sz="2000" dirty="0"/>
                        <a:t>WVDE</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417655436"/>
                  </a:ext>
                </a:extLst>
              </a:tr>
              <a:tr h="2915877">
                <a:tc>
                  <a:txBody>
                    <a:bodyPr/>
                    <a:lstStyle/>
                    <a:p>
                      <a:r>
                        <a:rPr lang="en-US" sz="1600" dirty="0"/>
                        <a:t>Number of support staff that can be supervised by an SLP</a:t>
                      </a:r>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solidFill>
                      <a:schemeClr val="tx2">
                        <a:lumMod val="10000"/>
                      </a:schemeClr>
                    </a:solidFill>
                  </a:tcPr>
                </a:tc>
                <a:tc>
                  <a:txBody>
                    <a:bodyPr/>
                    <a:lstStyle/>
                    <a:p>
                      <a:r>
                        <a:rPr lang="en-US" dirty="0"/>
                        <a:t>No more than 3 full time assistants</a:t>
                      </a:r>
                    </a:p>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dirty="0"/>
                        <a:t>No more than 3 full time assistants</a:t>
                      </a:r>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dirty="0"/>
                        <a:t>No more than 3 full time assistants</a:t>
                      </a:r>
                    </a:p>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704082652"/>
                  </a:ext>
                </a:extLst>
              </a:tr>
            </a:tbl>
          </a:graphicData>
        </a:graphic>
      </p:graphicFrame>
    </p:spTree>
    <p:extLst>
      <p:ext uri="{BB962C8B-B14F-4D97-AF65-F5344CB8AC3E}">
        <p14:creationId xmlns:p14="http://schemas.microsoft.com/office/powerpoint/2010/main" val="2474991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CDB10-469F-224F-86F1-3A2299111DE7}"/>
              </a:ext>
            </a:extLst>
          </p:cNvPr>
          <p:cNvSpPr>
            <a:spLocks noGrp="1"/>
          </p:cNvSpPr>
          <p:nvPr>
            <p:ph type="body" idx="1"/>
          </p:nvPr>
        </p:nvSpPr>
        <p:spPr>
          <a:xfrm>
            <a:off x="457200" y="665206"/>
            <a:ext cx="8229600" cy="393600"/>
          </a:xfrm>
        </p:spPr>
        <p:txBody>
          <a:bodyPr/>
          <a:lstStyle/>
          <a:p>
            <a:r>
              <a:rPr lang="en-US" sz="2800" dirty="0"/>
              <a:t>Requirements Comparison</a:t>
            </a:r>
          </a:p>
          <a:p>
            <a:endParaRPr lang="en-US" dirty="0"/>
          </a:p>
        </p:txBody>
      </p:sp>
      <p:sp>
        <p:nvSpPr>
          <p:cNvPr id="3" name="Slide Number Placeholder 2">
            <a:extLst>
              <a:ext uri="{FF2B5EF4-FFF2-40B4-BE49-F238E27FC236}">
                <a16:creationId xmlns:a16="http://schemas.microsoft.com/office/drawing/2014/main" id="{1BC14039-300D-554A-B305-6AC6958B14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graphicFrame>
        <p:nvGraphicFramePr>
          <p:cNvPr id="5" name="Table 4">
            <a:extLst>
              <a:ext uri="{FF2B5EF4-FFF2-40B4-BE49-F238E27FC236}">
                <a16:creationId xmlns:a16="http://schemas.microsoft.com/office/drawing/2014/main" id="{F9BD91F0-97BC-354E-90AB-ED86604CEB70}"/>
              </a:ext>
            </a:extLst>
          </p:cNvPr>
          <p:cNvGraphicFramePr>
            <a:graphicFrameLocks noGrp="1"/>
          </p:cNvGraphicFramePr>
          <p:nvPr>
            <p:extLst>
              <p:ext uri="{D42A27DB-BD31-4B8C-83A1-F6EECF244321}">
                <p14:modId xmlns:p14="http://schemas.microsoft.com/office/powerpoint/2010/main" val="4129262343"/>
              </p:ext>
            </p:extLst>
          </p:nvPr>
        </p:nvGraphicFramePr>
        <p:xfrm>
          <a:off x="836023" y="770710"/>
          <a:ext cx="7341326" cy="4427538"/>
        </p:xfrm>
        <a:graphic>
          <a:graphicData uri="http://schemas.openxmlformats.org/drawingml/2006/table">
            <a:tbl>
              <a:tblPr firstRow="1" bandRow="1">
                <a:tableStyleId>{2D5ABB26-0587-4C30-8999-92F81FD0307C}</a:tableStyleId>
              </a:tblPr>
              <a:tblGrid>
                <a:gridCol w="2063931">
                  <a:extLst>
                    <a:ext uri="{9D8B030D-6E8A-4147-A177-3AD203B41FA5}">
                      <a16:colId xmlns:a16="http://schemas.microsoft.com/office/drawing/2014/main" val="3908257158"/>
                    </a:ext>
                  </a:extLst>
                </a:gridCol>
                <a:gridCol w="208280">
                  <a:extLst>
                    <a:ext uri="{9D8B030D-6E8A-4147-A177-3AD203B41FA5}">
                      <a16:colId xmlns:a16="http://schemas.microsoft.com/office/drawing/2014/main" val="409428849"/>
                    </a:ext>
                  </a:extLst>
                </a:gridCol>
                <a:gridCol w="2132585">
                  <a:extLst>
                    <a:ext uri="{9D8B030D-6E8A-4147-A177-3AD203B41FA5}">
                      <a16:colId xmlns:a16="http://schemas.microsoft.com/office/drawing/2014/main" val="2321958809"/>
                    </a:ext>
                  </a:extLst>
                </a:gridCol>
                <a:gridCol w="1468265">
                  <a:extLst>
                    <a:ext uri="{9D8B030D-6E8A-4147-A177-3AD203B41FA5}">
                      <a16:colId xmlns:a16="http://schemas.microsoft.com/office/drawing/2014/main" val="2715505669"/>
                    </a:ext>
                  </a:extLst>
                </a:gridCol>
                <a:gridCol w="1468265">
                  <a:extLst>
                    <a:ext uri="{9D8B030D-6E8A-4147-A177-3AD203B41FA5}">
                      <a16:colId xmlns:a16="http://schemas.microsoft.com/office/drawing/2014/main" val="4073844540"/>
                    </a:ext>
                  </a:extLst>
                </a:gridCol>
              </a:tblGrid>
              <a:tr h="771316">
                <a:tc>
                  <a:txBody>
                    <a:bodyPr/>
                    <a:lstStyle/>
                    <a:p>
                      <a:r>
                        <a:rPr lang="en-US" sz="2000" dirty="0"/>
                        <a:t>Supervision</a:t>
                      </a:r>
                    </a:p>
                    <a:p>
                      <a:r>
                        <a:rPr lang="en-US" sz="2000" dirty="0"/>
                        <a:t>Task</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solidFill>
                      <a:schemeClr val="tx2">
                        <a:lumMod val="10000"/>
                      </a:schemeClr>
                    </a:solidFill>
                  </a:tcPr>
                </a:tc>
                <a:tc>
                  <a:txBody>
                    <a:bodyPr/>
                    <a:lstStyle/>
                    <a:p>
                      <a:r>
                        <a:rPr lang="en-US" sz="2000" dirty="0"/>
                        <a:t>State</a:t>
                      </a:r>
                    </a:p>
                    <a:p>
                      <a:r>
                        <a:rPr lang="en-US" sz="2000" dirty="0"/>
                        <a:t>License</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sz="2000" dirty="0"/>
                        <a:t>ASHA</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sz="2000" dirty="0"/>
                        <a:t>WVDE</a:t>
                      </a:r>
                      <a:endParaRPr lang="en-US" sz="2000" b="1" dirty="0"/>
                    </a:p>
                  </a:txBody>
                  <a:tcPr anchor="ct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417655436"/>
                  </a:ext>
                </a:extLst>
              </a:tr>
              <a:tr h="3656222">
                <a:tc>
                  <a:txBody>
                    <a:bodyPr/>
                    <a:lstStyle/>
                    <a:p>
                      <a:r>
                        <a:rPr lang="en-US" sz="1600" dirty="0"/>
                        <a:t>Availability of supervising SLP</a:t>
                      </a:r>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solidFill>
                      <a:schemeClr val="tx2">
                        <a:lumMod val="10000"/>
                      </a:schemeClr>
                    </a:solidFill>
                  </a:tcPr>
                </a:tc>
                <a:tc>
                  <a:txBody>
                    <a:bodyPr/>
                    <a:lstStyle/>
                    <a:p>
                      <a:r>
                        <a:rPr lang="en-US" sz="1400" b="0" i="0" u="none" strike="noStrike" cap="none" dirty="0">
                          <a:solidFill>
                            <a:schemeClr val="tx1"/>
                          </a:solidFill>
                          <a:effectLst/>
                          <a:latin typeface="+mn-lt"/>
                          <a:ea typeface="+mn-ea"/>
                          <a:cs typeface="+mn-cs"/>
                          <a:sym typeface="Arial"/>
                        </a:rPr>
                        <a:t>Be on-site at all times when SLPA is providing direct services in a hospital, rehab., or </a:t>
                      </a:r>
                      <a:r>
                        <a:rPr lang="en-US" sz="1400" b="0" i="0" u="none" strike="noStrike" cap="none" dirty="0" err="1">
                          <a:solidFill>
                            <a:schemeClr val="tx1"/>
                          </a:solidFill>
                          <a:effectLst/>
                          <a:latin typeface="+mn-lt"/>
                          <a:ea typeface="+mn-ea"/>
                          <a:cs typeface="+mn-cs"/>
                          <a:sym typeface="Arial"/>
                        </a:rPr>
                        <a:t>res.care</a:t>
                      </a:r>
                      <a:r>
                        <a:rPr lang="en-US" sz="1400" b="0" i="0" u="none" strike="noStrike" cap="none" dirty="0">
                          <a:solidFill>
                            <a:schemeClr val="tx1"/>
                          </a:solidFill>
                          <a:effectLst/>
                          <a:latin typeface="+mn-lt"/>
                          <a:ea typeface="+mn-ea"/>
                          <a:cs typeface="+mn-cs"/>
                          <a:sym typeface="Arial"/>
                        </a:rPr>
                        <a:t> facility, or insure that a person w/  WV license in  supervision is on- site in the absence of SLP.  Supervision by an alternate supervisor shall not exceed 10 consecutive working days or a maximum of 20 working days per year</a:t>
                      </a:r>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r>
                        <a:rPr lang="en-US" dirty="0"/>
                        <a:t>-</a:t>
                      </a:r>
                      <a:r>
                        <a:rPr lang="en-US" sz="1400" b="0" i="0" u="none" strike="noStrike" cap="none" dirty="0">
                          <a:solidFill>
                            <a:schemeClr val="tx1"/>
                          </a:solidFill>
                          <a:effectLst/>
                          <a:latin typeface="+mn-lt"/>
                          <a:ea typeface="+mn-ea"/>
                          <a:cs typeface="+mn-cs"/>
                          <a:sym typeface="Arial"/>
                        </a:rPr>
                        <a:t>SLPA may not perform tasks when SLP cannot be reached by personal contact, phone, or other electronic means</a:t>
                      </a:r>
                    </a:p>
                    <a:p>
                      <a:r>
                        <a:rPr lang="en-US" sz="1400" b="0" i="0" u="none" strike="noStrike" cap="none" dirty="0">
                          <a:solidFill>
                            <a:schemeClr val="tx1"/>
                          </a:solidFill>
                          <a:effectLst/>
                          <a:latin typeface="+mn-lt"/>
                          <a:ea typeface="+mn-ea"/>
                          <a:cs typeface="+mn-cs"/>
                          <a:sym typeface="Arial"/>
                        </a:rPr>
                        <a:t>-Make arrangements if supervisor is expected to be absent for one week or more. </a:t>
                      </a:r>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tc>
                  <a:txBody>
                    <a:bodyPr/>
                    <a:lstStyle/>
                    <a:p>
                      <a:endParaRPr lang="en-US" dirty="0"/>
                    </a:p>
                  </a:txBody>
                  <a:tcPr>
                    <a:lnL w="38100" cap="flat" cmpd="sng" algn="ctr">
                      <a:solidFill>
                        <a:schemeClr val="tx2">
                          <a:lumMod val="10000"/>
                        </a:schemeClr>
                      </a:solidFill>
                      <a:prstDash val="solid"/>
                      <a:round/>
                      <a:headEnd type="none" w="med" len="med"/>
                      <a:tailEnd type="none" w="med" len="med"/>
                    </a:lnL>
                    <a:lnR w="38100" cap="flat" cmpd="sng" algn="ctr">
                      <a:solidFill>
                        <a:schemeClr val="tx2">
                          <a:lumMod val="10000"/>
                        </a:schemeClr>
                      </a:solidFill>
                      <a:prstDash val="solid"/>
                      <a:round/>
                      <a:headEnd type="none" w="med" len="med"/>
                      <a:tailEnd type="none" w="med" len="med"/>
                    </a:lnR>
                    <a:lnT w="38100" cap="flat" cmpd="sng" algn="ctr">
                      <a:solidFill>
                        <a:schemeClr val="tx2">
                          <a:lumMod val="10000"/>
                        </a:schemeClr>
                      </a:solidFill>
                      <a:prstDash val="solid"/>
                      <a:round/>
                      <a:headEnd type="none" w="med" len="med"/>
                      <a:tailEnd type="none" w="med" len="med"/>
                    </a:lnT>
                    <a:lnB w="38100" cap="flat" cmpd="sng" algn="ctr">
                      <a:solidFill>
                        <a:schemeClr val="tx2">
                          <a:lumMod val="10000"/>
                        </a:schemeClr>
                      </a:solidFill>
                      <a:prstDash val="solid"/>
                      <a:round/>
                      <a:headEnd type="none" w="med" len="med"/>
                      <a:tailEnd type="none" w="med" len="med"/>
                    </a:lnB>
                  </a:tcPr>
                </a:tc>
                <a:extLst>
                  <a:ext uri="{0D108BD9-81ED-4DB2-BD59-A6C34878D82A}">
                    <a16:rowId xmlns:a16="http://schemas.microsoft.com/office/drawing/2014/main" val="3704082652"/>
                  </a:ext>
                </a:extLst>
              </a:tr>
            </a:tbl>
          </a:graphicData>
        </a:graphic>
      </p:graphicFrame>
    </p:spTree>
    <p:extLst>
      <p:ext uri="{BB962C8B-B14F-4D97-AF65-F5344CB8AC3E}">
        <p14:creationId xmlns:p14="http://schemas.microsoft.com/office/powerpoint/2010/main" val="1837351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0D590-C0DE-B74D-9A96-84E3D49D666C}"/>
              </a:ext>
            </a:extLst>
          </p:cNvPr>
          <p:cNvSpPr>
            <a:spLocks noGrp="1"/>
          </p:cNvSpPr>
          <p:nvPr>
            <p:ph type="body" idx="1"/>
          </p:nvPr>
        </p:nvSpPr>
        <p:spPr/>
        <p:txBody>
          <a:bodyPr/>
          <a:lstStyle/>
          <a:p>
            <a:r>
              <a:rPr lang="en-US" sz="2800" dirty="0"/>
              <a:t>Exact Language- WV State Licensure Board </a:t>
            </a:r>
          </a:p>
        </p:txBody>
      </p:sp>
      <p:sp>
        <p:nvSpPr>
          <p:cNvPr id="3" name="Slide Number Placeholder 2">
            <a:extLst>
              <a:ext uri="{FF2B5EF4-FFF2-40B4-BE49-F238E27FC236}">
                <a16:creationId xmlns:a16="http://schemas.microsoft.com/office/drawing/2014/main" id="{59F9C601-FD4A-7941-AB2D-8578F56442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a:p>
        </p:txBody>
      </p:sp>
      <p:sp>
        <p:nvSpPr>
          <p:cNvPr id="4" name="Rectangle 3">
            <a:extLst>
              <a:ext uri="{FF2B5EF4-FFF2-40B4-BE49-F238E27FC236}">
                <a16:creationId xmlns:a16="http://schemas.microsoft.com/office/drawing/2014/main" id="{A145D60D-A5E9-824C-82EC-FE4500C40BF2}"/>
              </a:ext>
            </a:extLst>
          </p:cNvPr>
          <p:cNvSpPr/>
          <p:nvPr/>
        </p:nvSpPr>
        <p:spPr>
          <a:xfrm>
            <a:off x="625622" y="1084687"/>
            <a:ext cx="7892755" cy="3970318"/>
          </a:xfrm>
          <a:prstGeom prst="rect">
            <a:avLst/>
          </a:prstGeom>
        </p:spPr>
        <p:txBody>
          <a:bodyPr wrap="square">
            <a:spAutoFit/>
          </a:bodyPr>
          <a:lstStyle/>
          <a:p>
            <a:pPr marL="285750" indent="-285750">
              <a:buFont typeface="Arial" panose="020B0604020202020204" pitchFamily="34" charset="0"/>
              <a:buChar char="•"/>
            </a:pPr>
            <a:r>
              <a:rPr lang="en-US" dirty="0">
                <a:latin typeface="Tahoma" panose="020B0604030504040204" pitchFamily="34" charset="0"/>
              </a:rPr>
              <a:t>Be on-site at all times when the speech-language pathology or audiology assistant is providing direct client services in a hospital, rehabilitation facility, or residential care facility, or insure that a person holding a current West Virginia license in the field of supervision is on- site in the absence on the supervisor.  Supervision by an alternate supervisor shall not exceed 10 consecutive working days or a maximum of 20 working days per year;</a:t>
            </a:r>
          </a:p>
          <a:p>
            <a:endParaRPr lang="en-US" dirty="0">
              <a:latin typeface="Tahoma" panose="020B0604030504040204" pitchFamily="34" charset="0"/>
            </a:endParaRPr>
          </a:p>
          <a:p>
            <a:pPr marL="285750" indent="-285750">
              <a:buFont typeface="Arial" panose="020B0604020202020204" pitchFamily="34" charset="0"/>
              <a:buChar char="•"/>
            </a:pPr>
            <a:r>
              <a:rPr lang="en-US" dirty="0"/>
              <a:t>Sign all formal documents (e.g., treatment plans, reimbursement form reports; the supervisor should indicate on documents that the assistant performed certain activities) plus Review and sign all informal progress notes prepared by the assistant.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Make all clinical decisions, including determining patient/client selection for inclusion/in the case load, and dismissing patients/clients from treatment.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Make all clinical decisions, including determining patient/client selection for inclusion/in the case load, and dismissing patients/clients from treatment.</a:t>
            </a:r>
          </a:p>
          <a:p>
            <a:pPr marL="285750" indent="-285750">
              <a:buFont typeface="Arial" panose="020B0604020202020204" pitchFamily="34" charset="0"/>
              <a:buChar char="•"/>
            </a:pPr>
            <a:endParaRPr lang="en-US" dirty="0">
              <a:latin typeface="Tahoma" panose="020B0604030504040204" pitchFamily="34" charset="0"/>
            </a:endParaRPr>
          </a:p>
          <a:p>
            <a:pPr marL="285750" indent="-285750">
              <a:buFont typeface="Arial" panose="020B0604020202020204" pitchFamily="34" charset="0"/>
              <a:buChar char="•"/>
            </a:pPr>
            <a:endParaRPr lang="en-US" dirty="0">
              <a:latin typeface="Tahoma" panose="020B060403050404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51733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53F017-1692-1545-89EA-0E07D12585E1}"/>
              </a:ext>
            </a:extLst>
          </p:cNvPr>
          <p:cNvSpPr>
            <a:spLocks noGrp="1"/>
          </p:cNvSpPr>
          <p:nvPr>
            <p:ph type="body" idx="1"/>
          </p:nvPr>
        </p:nvSpPr>
        <p:spPr/>
        <p:txBody>
          <a:bodyPr/>
          <a:lstStyle/>
          <a:p>
            <a:endParaRPr lang="en-US" sz="2800" dirty="0"/>
          </a:p>
          <a:p>
            <a:r>
              <a:rPr lang="en-US" sz="2800" dirty="0"/>
              <a:t>Exact Language- ASHA</a:t>
            </a:r>
          </a:p>
          <a:p>
            <a:endParaRPr lang="en-US" dirty="0"/>
          </a:p>
        </p:txBody>
      </p:sp>
      <p:sp>
        <p:nvSpPr>
          <p:cNvPr id="3" name="Slide Number Placeholder 2">
            <a:extLst>
              <a:ext uri="{FF2B5EF4-FFF2-40B4-BE49-F238E27FC236}">
                <a16:creationId xmlns:a16="http://schemas.microsoft.com/office/drawing/2014/main" id="{8919BA33-FE72-0B45-B006-61B3EE0F07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
        <p:nvSpPr>
          <p:cNvPr id="5" name="TextBox 4">
            <a:extLst>
              <a:ext uri="{FF2B5EF4-FFF2-40B4-BE49-F238E27FC236}">
                <a16:creationId xmlns:a16="http://schemas.microsoft.com/office/drawing/2014/main" id="{84D3D813-1764-FA49-94CF-14FB988B5429}"/>
              </a:ext>
            </a:extLst>
          </p:cNvPr>
          <p:cNvSpPr txBox="1"/>
          <p:nvPr/>
        </p:nvSpPr>
        <p:spPr>
          <a:xfrm>
            <a:off x="671342" y="1214846"/>
            <a:ext cx="7801315" cy="1600438"/>
          </a:xfrm>
          <a:prstGeom prst="rect">
            <a:avLst/>
          </a:prstGeom>
          <a:noFill/>
        </p:spPr>
        <p:txBody>
          <a:bodyPr wrap="square" rtlCol="0">
            <a:spAutoFit/>
          </a:bodyPr>
          <a:lstStyle/>
          <a:p>
            <a:pPr marL="285750" indent="-285750">
              <a:buFont typeface="Arial" panose="020B0604020202020204" pitchFamily="34" charset="0"/>
              <a:buChar char="•"/>
            </a:pPr>
            <a:r>
              <a:rPr lang="en-US" dirty="0"/>
              <a:t>An SLPA may not participate in formal parent conferences, case conferences, or any interdisciplinary team without the presence of the supervising SLP or other designated SLP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SLPA may not treat medically fragile students/patients/clients independently;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SLPA may not perform standardized or non-standardized diagnostic tests, formal or informal evaluations, or swallowing screenings/checklists</a:t>
            </a:r>
          </a:p>
        </p:txBody>
      </p:sp>
    </p:spTree>
    <p:extLst>
      <p:ext uri="{BB962C8B-B14F-4D97-AF65-F5344CB8AC3E}">
        <p14:creationId xmlns:p14="http://schemas.microsoft.com/office/powerpoint/2010/main" val="1373940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8335C-826C-8C48-9908-170C717397AA}"/>
              </a:ext>
            </a:extLst>
          </p:cNvPr>
          <p:cNvSpPr>
            <a:spLocks noGrp="1"/>
          </p:cNvSpPr>
          <p:nvPr>
            <p:ph type="body" idx="1"/>
          </p:nvPr>
        </p:nvSpPr>
        <p:spPr>
          <a:xfrm>
            <a:off x="457200" y="848085"/>
            <a:ext cx="8229600" cy="393600"/>
          </a:xfrm>
        </p:spPr>
        <p:txBody>
          <a:bodyPr/>
          <a:lstStyle/>
          <a:p>
            <a:r>
              <a:rPr lang="en-US" sz="2800" dirty="0"/>
              <a:t>Exact Language- WVDE</a:t>
            </a:r>
          </a:p>
          <a:p>
            <a:endParaRPr lang="en-US" dirty="0"/>
          </a:p>
        </p:txBody>
      </p:sp>
      <p:sp>
        <p:nvSpPr>
          <p:cNvPr id="3" name="Slide Number Placeholder 2">
            <a:extLst>
              <a:ext uri="{FF2B5EF4-FFF2-40B4-BE49-F238E27FC236}">
                <a16:creationId xmlns:a16="http://schemas.microsoft.com/office/drawing/2014/main" id="{CDD9FA0B-C363-1E46-B59A-DB86D4CA05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a:p>
        </p:txBody>
      </p:sp>
      <p:sp>
        <p:nvSpPr>
          <p:cNvPr id="4" name="TextBox 3">
            <a:extLst>
              <a:ext uri="{FF2B5EF4-FFF2-40B4-BE49-F238E27FC236}">
                <a16:creationId xmlns:a16="http://schemas.microsoft.com/office/drawing/2014/main" id="{FB3AF8BC-DBCD-2147-9B21-3F5FBAD153EF}"/>
              </a:ext>
            </a:extLst>
          </p:cNvPr>
          <p:cNvSpPr txBox="1"/>
          <p:nvPr/>
        </p:nvSpPr>
        <p:spPr>
          <a:xfrm>
            <a:off x="738345" y="1241685"/>
            <a:ext cx="7667309" cy="3539430"/>
          </a:xfrm>
          <a:prstGeom prst="rect">
            <a:avLst/>
          </a:prstGeom>
          <a:noFill/>
        </p:spPr>
        <p:txBody>
          <a:bodyPr wrap="square" rtlCol="0">
            <a:spAutoFit/>
          </a:bodyPr>
          <a:lstStyle/>
          <a:p>
            <a:pPr marL="285750" indent="-285750">
              <a:buFont typeface="Arial" panose="020B0604020202020204" pitchFamily="34" charset="0"/>
              <a:buChar char="•"/>
            </a:pPr>
            <a:r>
              <a:rPr lang="en-US" dirty="0"/>
              <a:t>Represent the speech-language pathology team in all collaborative, professional, IEP, interagency meetings, correspondence and reports. This would not preclude the speech-language pathology assistant from attending meetings along with the SLP as a team member or drafting correspondence and reports for editing, approval and signature by the SLP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Supervision should provide information about the quality of the speech-language pathology assistant’s performance of assigned tasks and should verity that therapy is limited to tasks specified within the SLPA’s scope of responsibilities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Information obtained during direct supervision may include data relative to (a) agreement between the SLPA and supervisor on recording of target behavior, (b) accurate implementation of screening and treatment procedures (c) accuracy in recording data and (d) ability to interact effectively with the student </a:t>
            </a:r>
          </a:p>
          <a:p>
            <a:endParaRPr lang="en-US" dirty="0"/>
          </a:p>
          <a:p>
            <a:endParaRPr lang="en-US" dirty="0"/>
          </a:p>
        </p:txBody>
      </p:sp>
    </p:spTree>
    <p:extLst>
      <p:ext uri="{BB962C8B-B14F-4D97-AF65-F5344CB8AC3E}">
        <p14:creationId xmlns:p14="http://schemas.microsoft.com/office/powerpoint/2010/main" val="228908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93477F9-3FBD-4FB1-962A-52BC02CD5D31}"/>
              </a:ext>
            </a:extLst>
          </p:cNvPr>
          <p:cNvSpPr>
            <a:spLocks noGrp="1"/>
          </p:cNvSpPr>
          <p:nvPr>
            <p:ph type="ctrTitle"/>
          </p:nvPr>
        </p:nvSpPr>
        <p:spPr/>
        <p:txBody>
          <a:bodyPr/>
          <a:lstStyle/>
          <a:p>
            <a:r>
              <a:rPr lang="en-US" dirty="0"/>
              <a:t>Ethical Dilemmas</a:t>
            </a:r>
          </a:p>
        </p:txBody>
      </p:sp>
      <p:sp>
        <p:nvSpPr>
          <p:cNvPr id="4" name="Slide Number Placeholder 3" hidden="1">
            <a:extLst>
              <a:ext uri="{FF2B5EF4-FFF2-40B4-BE49-F238E27FC236}">
                <a16:creationId xmlns:a16="http://schemas.microsoft.com/office/drawing/2014/main" id="{D4080556-7238-C74A-B5A2-8FAB6B94275D}"/>
              </a:ext>
            </a:extLst>
          </p:cNvPr>
          <p:cNvSpPr>
            <a:spLocks noGrp="1"/>
          </p:cNvSpPr>
          <p:nvPr>
            <p:ph type="sldNum" idx="4294967295"/>
          </p:nvPr>
        </p:nvSpPr>
        <p:spPr>
          <a:xfrm>
            <a:off x="8594725" y="4749800"/>
            <a:ext cx="549275" cy="393700"/>
          </a:xfrm>
        </p:spPr>
        <p:txBody>
          <a:bodyPr/>
          <a:lstStyle/>
          <a:p>
            <a:pPr marL="0" lvl="0" indent="0" algn="r" rtl="0">
              <a:spcBef>
                <a:spcPts val="0"/>
              </a:spcBef>
              <a:spcAft>
                <a:spcPts val="600"/>
              </a:spcAft>
              <a:buNone/>
            </a:pPr>
            <a:fld id="{00000000-1234-1234-1234-123412341234}" type="slidenum">
              <a:rPr lang="en" smtClean="0"/>
              <a:pPr marL="0" lvl="0" indent="0" algn="r" rtl="0">
                <a:spcBef>
                  <a:spcPts val="0"/>
                </a:spcBef>
                <a:spcAft>
                  <a:spcPts val="600"/>
                </a:spcAft>
                <a:buNone/>
              </a:pPr>
              <a:t>59</a:t>
            </a:fld>
            <a:endParaRPr lang="en"/>
          </a:p>
        </p:txBody>
      </p:sp>
    </p:spTree>
    <p:extLst>
      <p:ext uri="{BB962C8B-B14F-4D97-AF65-F5344CB8AC3E}">
        <p14:creationId xmlns:p14="http://schemas.microsoft.com/office/powerpoint/2010/main" val="425219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bg2">
                <a:lumMod val="50000"/>
              </a:schemeClr>
            </a:gs>
          </a:gsLst>
          <a:lin ang="54007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8DE16A-D512-0140-BA93-6C621D967E9D}"/>
              </a:ext>
            </a:extLst>
          </p:cNvPr>
          <p:cNvSpPr>
            <a:spLocks noGrp="1"/>
          </p:cNvSpPr>
          <p:nvPr>
            <p:ph type="title"/>
          </p:nvPr>
        </p:nvSpPr>
        <p:spPr/>
        <p:txBody>
          <a:bodyPr/>
          <a:lstStyle/>
          <a:p>
            <a:pPr algn="ctr"/>
            <a:r>
              <a:rPr lang="en-US" dirty="0"/>
              <a:t>2020 Standards</a:t>
            </a:r>
          </a:p>
        </p:txBody>
      </p:sp>
      <p:sp>
        <p:nvSpPr>
          <p:cNvPr id="3" name="Slide Number Placeholder 2">
            <a:extLst>
              <a:ext uri="{FF2B5EF4-FFF2-40B4-BE49-F238E27FC236}">
                <a16:creationId xmlns:a16="http://schemas.microsoft.com/office/drawing/2014/main" id="{5CA771C9-EA1D-004B-9D1B-946C42C875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Rectangle 3">
            <a:extLst>
              <a:ext uri="{FF2B5EF4-FFF2-40B4-BE49-F238E27FC236}">
                <a16:creationId xmlns:a16="http://schemas.microsoft.com/office/drawing/2014/main" id="{F15BE13D-2E86-4649-BA1E-3F5240958927}"/>
              </a:ext>
            </a:extLst>
          </p:cNvPr>
          <p:cNvSpPr/>
          <p:nvPr/>
        </p:nvSpPr>
        <p:spPr>
          <a:xfrm>
            <a:off x="3696789" y="645474"/>
            <a:ext cx="5332495" cy="4301177"/>
          </a:xfrm>
          <a:prstGeom prst="rect">
            <a:avLst/>
          </a:prstGeom>
        </p:spPr>
        <p:txBody>
          <a:bodyPr wrap="square">
            <a:spAutoFit/>
          </a:bodyPr>
          <a:lstStyle/>
          <a:p>
            <a:pPr marL="0" indent="0">
              <a:buNone/>
            </a:pPr>
            <a:r>
              <a:rPr lang="en-US" sz="2000" dirty="0">
                <a:solidFill>
                  <a:schemeClr val="tx1">
                    <a:lumMod val="75000"/>
                  </a:schemeClr>
                </a:solidFill>
              </a:rPr>
              <a:t>Effective January 1, 2020, for </a:t>
            </a:r>
            <a:r>
              <a:rPr lang="en-US" sz="2000" dirty="0">
                <a:solidFill>
                  <a:schemeClr val="tx1">
                    <a:lumMod val="75000"/>
                  </a:schemeClr>
                </a:solidFill>
                <a:hlinkClick r:id="rId3" tooltip="audiology">
                  <a:extLst>
                    <a:ext uri="{A12FA001-AC4F-418D-AE19-62706E023703}">
                      <ahyp:hlinkClr xmlns:ahyp="http://schemas.microsoft.com/office/drawing/2018/hyperlinkcolor" val="tx"/>
                    </a:ext>
                  </a:extLst>
                </a:hlinkClick>
              </a:rPr>
              <a:t>audiology</a:t>
            </a:r>
            <a:r>
              <a:rPr lang="en-US" sz="2000" dirty="0">
                <a:solidFill>
                  <a:schemeClr val="tx1">
                    <a:lumMod val="75000"/>
                  </a:schemeClr>
                </a:solidFill>
              </a:rPr>
              <a:t> and </a:t>
            </a:r>
            <a:r>
              <a:rPr lang="en-US" sz="2000" dirty="0">
                <a:solidFill>
                  <a:schemeClr val="tx1">
                    <a:lumMod val="75000"/>
                  </a:schemeClr>
                </a:solidFill>
                <a:hlinkClick r:id="rId4" tooltip="speech-language pathology">
                  <a:extLst>
                    <a:ext uri="{A12FA001-AC4F-418D-AE19-62706E023703}">
                      <ahyp:hlinkClr xmlns:ahyp="http://schemas.microsoft.com/office/drawing/2018/hyperlinkcolor" val="tx"/>
                    </a:ext>
                  </a:extLst>
                </a:hlinkClick>
              </a:rPr>
              <a:t>speech-language pathology</a:t>
            </a:r>
            <a:r>
              <a:rPr lang="en-US" sz="2000" dirty="0">
                <a:solidFill>
                  <a:schemeClr val="tx1">
                    <a:lumMod val="75000"/>
                  </a:schemeClr>
                </a:solidFill>
              </a:rPr>
              <a:t>, if you plan to supervise students for purposes of ASHA certification, you must have a have a minimum of:</a:t>
            </a:r>
          </a:p>
          <a:p>
            <a:pPr marL="342900" lvl="1"/>
            <a:r>
              <a:rPr lang="en-US" sz="1600" dirty="0">
                <a:solidFill>
                  <a:schemeClr val="tx1">
                    <a:lumMod val="75000"/>
                  </a:schemeClr>
                </a:solidFill>
              </a:rPr>
              <a:t>1. Nine months of practice experience post-certification before serving as a supervisor. </a:t>
            </a:r>
            <a:r>
              <a:rPr lang="en-US" sz="1600" b="1" dirty="0">
                <a:solidFill>
                  <a:schemeClr val="tx1">
                    <a:lumMod val="75000"/>
                  </a:schemeClr>
                </a:solidFill>
              </a:rPr>
              <a:t>(Please confirm with your university their requirements)</a:t>
            </a:r>
          </a:p>
          <a:p>
            <a:pPr marL="342900" lvl="1"/>
            <a:endParaRPr lang="en-US" sz="1050" b="1" dirty="0">
              <a:solidFill>
                <a:schemeClr val="tx1">
                  <a:lumMod val="75000"/>
                </a:schemeClr>
              </a:solidFill>
            </a:endParaRPr>
          </a:p>
          <a:p>
            <a:pPr marL="342900" lvl="1"/>
            <a:r>
              <a:rPr lang="en-US" sz="1600" dirty="0">
                <a:solidFill>
                  <a:schemeClr val="tx1">
                    <a:lumMod val="75000"/>
                  </a:schemeClr>
                </a:solidFill>
              </a:rPr>
              <a:t>2. Two hours of professional development in the area of supervision </a:t>
            </a:r>
            <a:r>
              <a:rPr lang="en-US" sz="1600" dirty="0">
                <a:solidFill>
                  <a:schemeClr val="tx1">
                    <a:lumMod val="75000"/>
                  </a:schemeClr>
                </a:solidFill>
                <a:cs typeface="Aharoni" panose="02010803020104030203" pitchFamily="2" charset="-79"/>
              </a:rPr>
              <a:t>post-certification before serving as a clinical supervisor or CF mentor. </a:t>
            </a:r>
          </a:p>
          <a:p>
            <a:pPr marL="342900" lvl="1"/>
            <a:r>
              <a:rPr lang="en-US" sz="1600" b="1" dirty="0">
                <a:solidFill>
                  <a:schemeClr val="tx1">
                    <a:lumMod val="75000"/>
                  </a:schemeClr>
                </a:solidFill>
                <a:cs typeface="Aharoni" panose="02010803020104030203" pitchFamily="2" charset="-79"/>
              </a:rPr>
              <a:t>(1 time only- you will meet that today by participating)</a:t>
            </a:r>
          </a:p>
          <a:p>
            <a:pPr marL="0" indent="0">
              <a:buNone/>
            </a:pPr>
            <a:endParaRPr lang="en-US" sz="2300" dirty="0">
              <a:solidFill>
                <a:schemeClr val="tx1">
                  <a:lumMod val="75000"/>
                </a:schemeClr>
              </a:solidFill>
              <a:cs typeface="Aharoni" panose="02010803020104030203" pitchFamily="2" charset="-79"/>
            </a:endParaRPr>
          </a:p>
          <a:p>
            <a:pPr marL="0" indent="0" algn="ctr">
              <a:buNone/>
            </a:pPr>
            <a:r>
              <a:rPr lang="en-US" sz="1200" dirty="0">
                <a:solidFill>
                  <a:schemeClr val="tx1">
                    <a:lumMod val="75000"/>
                  </a:schemeClr>
                </a:solidFill>
                <a:cs typeface="Aharoni" panose="02010803020104030203" pitchFamily="2" charset="-79"/>
              </a:rPr>
              <a:t>(Holland, 2020)</a:t>
            </a:r>
            <a:endParaRPr lang="en-US" sz="900" dirty="0">
              <a:solidFill>
                <a:schemeClr val="tx1">
                  <a:lumMod val="75000"/>
                </a:schemeClr>
              </a:solidFill>
              <a:cs typeface="Aharoni" panose="02010803020104030203" pitchFamily="2" charset="-79"/>
            </a:endParaRPr>
          </a:p>
        </p:txBody>
      </p:sp>
    </p:spTree>
    <p:extLst>
      <p:ext uri="{BB962C8B-B14F-4D97-AF65-F5344CB8AC3E}">
        <p14:creationId xmlns:p14="http://schemas.microsoft.com/office/powerpoint/2010/main" val="482271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7261-129C-2B44-8F02-087EB66849BD}"/>
              </a:ext>
            </a:extLst>
          </p:cNvPr>
          <p:cNvSpPr>
            <a:spLocks noGrp="1"/>
          </p:cNvSpPr>
          <p:nvPr>
            <p:ph type="title"/>
          </p:nvPr>
        </p:nvSpPr>
        <p:spPr/>
        <p:txBody>
          <a:bodyPr/>
          <a:lstStyle/>
          <a:p>
            <a:pPr algn="ctr"/>
            <a:r>
              <a:rPr lang="en-US" dirty="0"/>
              <a:t>#1</a:t>
            </a:r>
          </a:p>
        </p:txBody>
      </p:sp>
      <p:sp>
        <p:nvSpPr>
          <p:cNvPr id="3" name="Text Placeholder 2">
            <a:extLst>
              <a:ext uri="{FF2B5EF4-FFF2-40B4-BE49-F238E27FC236}">
                <a16:creationId xmlns:a16="http://schemas.microsoft.com/office/drawing/2014/main" id="{1D9B4254-5B56-CA4E-B697-9E58493DA55D}"/>
              </a:ext>
            </a:extLst>
          </p:cNvPr>
          <p:cNvSpPr>
            <a:spLocks noGrp="1"/>
          </p:cNvSpPr>
          <p:nvPr>
            <p:ph type="body" idx="1"/>
          </p:nvPr>
        </p:nvSpPr>
        <p:spPr/>
        <p:txBody>
          <a:bodyPr/>
          <a:lstStyle/>
          <a:p>
            <a:r>
              <a:rPr lang="en-US" dirty="0"/>
              <a:t>Susan is completing her CFY in a skilled nursing facility.  Her CFY supervisor lets her know she can call anytime with any questions, but they have never observed Susan’s therapy or assessed her documentation. </a:t>
            </a:r>
          </a:p>
        </p:txBody>
      </p:sp>
      <p:sp>
        <p:nvSpPr>
          <p:cNvPr id="4" name="Slide Number Placeholder 3">
            <a:extLst>
              <a:ext uri="{FF2B5EF4-FFF2-40B4-BE49-F238E27FC236}">
                <a16:creationId xmlns:a16="http://schemas.microsoft.com/office/drawing/2014/main" id="{8E02097F-D295-BB4C-B1C7-D2913C2240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60</a:t>
            </a:fld>
            <a:endParaRPr lang="en"/>
          </a:p>
        </p:txBody>
      </p:sp>
    </p:spTree>
    <p:extLst>
      <p:ext uri="{BB962C8B-B14F-4D97-AF65-F5344CB8AC3E}">
        <p14:creationId xmlns:p14="http://schemas.microsoft.com/office/powerpoint/2010/main" val="1526875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EFEE-D369-D940-912B-2D32C7A7C7B7}"/>
              </a:ext>
            </a:extLst>
          </p:cNvPr>
          <p:cNvSpPr>
            <a:spLocks noGrp="1"/>
          </p:cNvSpPr>
          <p:nvPr>
            <p:ph type="title"/>
          </p:nvPr>
        </p:nvSpPr>
        <p:spPr/>
        <p:txBody>
          <a:bodyPr/>
          <a:lstStyle/>
          <a:p>
            <a:pPr algn="ctr"/>
            <a:r>
              <a:rPr lang="en-US" dirty="0"/>
              <a:t>#2</a:t>
            </a:r>
          </a:p>
        </p:txBody>
      </p:sp>
      <p:sp>
        <p:nvSpPr>
          <p:cNvPr id="3" name="Text Placeholder 2">
            <a:extLst>
              <a:ext uri="{FF2B5EF4-FFF2-40B4-BE49-F238E27FC236}">
                <a16:creationId xmlns:a16="http://schemas.microsoft.com/office/drawing/2014/main" id="{BBE0E90B-00F0-7644-8B7E-C71EFD7AE277}"/>
              </a:ext>
            </a:extLst>
          </p:cNvPr>
          <p:cNvSpPr>
            <a:spLocks noGrp="1"/>
          </p:cNvSpPr>
          <p:nvPr>
            <p:ph type="body" idx="1"/>
          </p:nvPr>
        </p:nvSpPr>
        <p:spPr/>
        <p:txBody>
          <a:bodyPr/>
          <a:lstStyle/>
          <a:p>
            <a:r>
              <a:rPr lang="en-US" dirty="0"/>
              <a:t>You are an SLP supervising an SLPA in a public school.  You have designated Tuesdays as your supervision day.  Is this sufficient to meet the supervision requirements? </a:t>
            </a:r>
          </a:p>
        </p:txBody>
      </p:sp>
      <p:sp>
        <p:nvSpPr>
          <p:cNvPr id="4" name="Slide Number Placeholder 3">
            <a:extLst>
              <a:ext uri="{FF2B5EF4-FFF2-40B4-BE49-F238E27FC236}">
                <a16:creationId xmlns:a16="http://schemas.microsoft.com/office/drawing/2014/main" id="{18799E29-FA6E-434D-B829-4502E4C22C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spTree>
    <p:extLst>
      <p:ext uri="{BB962C8B-B14F-4D97-AF65-F5344CB8AC3E}">
        <p14:creationId xmlns:p14="http://schemas.microsoft.com/office/powerpoint/2010/main" val="25289322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E21F-2582-534F-924A-4E0431F72BE8}"/>
              </a:ext>
            </a:extLst>
          </p:cNvPr>
          <p:cNvSpPr>
            <a:spLocks noGrp="1"/>
          </p:cNvSpPr>
          <p:nvPr>
            <p:ph type="title"/>
          </p:nvPr>
        </p:nvSpPr>
        <p:spPr/>
        <p:txBody>
          <a:bodyPr/>
          <a:lstStyle/>
          <a:p>
            <a:pPr algn="ctr"/>
            <a:r>
              <a:rPr lang="en-US" dirty="0"/>
              <a:t>#3</a:t>
            </a:r>
          </a:p>
        </p:txBody>
      </p:sp>
      <p:sp>
        <p:nvSpPr>
          <p:cNvPr id="3" name="Text Placeholder 2">
            <a:extLst>
              <a:ext uri="{FF2B5EF4-FFF2-40B4-BE49-F238E27FC236}">
                <a16:creationId xmlns:a16="http://schemas.microsoft.com/office/drawing/2014/main" id="{04E4372F-36D3-604A-B2D8-42BE85C397FA}"/>
              </a:ext>
            </a:extLst>
          </p:cNvPr>
          <p:cNvSpPr>
            <a:spLocks noGrp="1"/>
          </p:cNvSpPr>
          <p:nvPr>
            <p:ph type="body" idx="1"/>
          </p:nvPr>
        </p:nvSpPr>
        <p:spPr/>
        <p:txBody>
          <a:bodyPr/>
          <a:lstStyle/>
          <a:p>
            <a:r>
              <a:rPr lang="en-US" dirty="0"/>
              <a:t>Your supervising SLP has designated 20 minutes per week for you to ask questions regarding students you serve.  Is this ethical? </a:t>
            </a:r>
          </a:p>
        </p:txBody>
      </p:sp>
      <p:sp>
        <p:nvSpPr>
          <p:cNvPr id="4" name="Slide Number Placeholder 3">
            <a:extLst>
              <a:ext uri="{FF2B5EF4-FFF2-40B4-BE49-F238E27FC236}">
                <a16:creationId xmlns:a16="http://schemas.microsoft.com/office/drawing/2014/main" id="{5AE62DC1-433F-CB4D-AD87-0CAFA23BA4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62</a:t>
            </a:fld>
            <a:endParaRPr lang="en"/>
          </a:p>
        </p:txBody>
      </p:sp>
    </p:spTree>
    <p:extLst>
      <p:ext uri="{BB962C8B-B14F-4D97-AF65-F5344CB8AC3E}">
        <p14:creationId xmlns:p14="http://schemas.microsoft.com/office/powerpoint/2010/main" val="3709293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6BF3-DD04-874F-8DBB-49F0EADBD07E}"/>
              </a:ext>
            </a:extLst>
          </p:cNvPr>
          <p:cNvSpPr>
            <a:spLocks noGrp="1"/>
          </p:cNvSpPr>
          <p:nvPr>
            <p:ph type="title"/>
          </p:nvPr>
        </p:nvSpPr>
        <p:spPr/>
        <p:txBody>
          <a:bodyPr/>
          <a:lstStyle/>
          <a:p>
            <a:pPr algn="ctr"/>
            <a:r>
              <a:rPr lang="en-US" dirty="0"/>
              <a:t>#4</a:t>
            </a:r>
          </a:p>
        </p:txBody>
      </p:sp>
      <p:sp>
        <p:nvSpPr>
          <p:cNvPr id="3" name="Text Placeholder 2">
            <a:extLst>
              <a:ext uri="{FF2B5EF4-FFF2-40B4-BE49-F238E27FC236}">
                <a16:creationId xmlns:a16="http://schemas.microsoft.com/office/drawing/2014/main" id="{256186D1-D6B8-6A49-B4DE-F1733F972A82}"/>
              </a:ext>
            </a:extLst>
          </p:cNvPr>
          <p:cNvSpPr>
            <a:spLocks noGrp="1"/>
          </p:cNvSpPr>
          <p:nvPr>
            <p:ph type="body" idx="1"/>
          </p:nvPr>
        </p:nvSpPr>
        <p:spPr/>
        <p:txBody>
          <a:bodyPr/>
          <a:lstStyle/>
          <a:p>
            <a:r>
              <a:rPr lang="en-US" dirty="0"/>
              <a:t>Your student is a rock star! Her therapy looks like a seasoned speech therapist, and she deserves some independence.  Could she do kindergarten screenings independently?</a:t>
            </a:r>
          </a:p>
        </p:txBody>
      </p:sp>
      <p:sp>
        <p:nvSpPr>
          <p:cNvPr id="4" name="Slide Number Placeholder 3">
            <a:extLst>
              <a:ext uri="{FF2B5EF4-FFF2-40B4-BE49-F238E27FC236}">
                <a16:creationId xmlns:a16="http://schemas.microsoft.com/office/drawing/2014/main" id="{B383CCF6-9582-4D47-B420-2D0775683A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63</a:t>
            </a:fld>
            <a:endParaRPr lang="en"/>
          </a:p>
        </p:txBody>
      </p:sp>
    </p:spTree>
    <p:extLst>
      <p:ext uri="{BB962C8B-B14F-4D97-AF65-F5344CB8AC3E}">
        <p14:creationId xmlns:p14="http://schemas.microsoft.com/office/powerpoint/2010/main" val="3018622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0E71D1-9230-374E-9B90-8B28D25364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64</a:t>
            </a:fld>
            <a:endParaRPr lang="en"/>
          </a:p>
        </p:txBody>
      </p:sp>
      <p:sp>
        <p:nvSpPr>
          <p:cNvPr id="2" name="Title 1">
            <a:extLst>
              <a:ext uri="{FF2B5EF4-FFF2-40B4-BE49-F238E27FC236}">
                <a16:creationId xmlns:a16="http://schemas.microsoft.com/office/drawing/2014/main" id="{9E663082-CED2-B847-8989-9BBDFCB82C20}"/>
              </a:ext>
            </a:extLst>
          </p:cNvPr>
          <p:cNvSpPr>
            <a:spLocks noGrp="1"/>
          </p:cNvSpPr>
          <p:nvPr>
            <p:ph type="title" idx="4294967295"/>
          </p:nvPr>
        </p:nvSpPr>
        <p:spPr>
          <a:xfrm>
            <a:off x="2146042" y="528671"/>
            <a:ext cx="4474839" cy="3327400"/>
          </a:xfrm>
        </p:spPr>
        <p:txBody>
          <a:bodyPr/>
          <a:lstStyle/>
          <a:p>
            <a:pPr algn="ctr"/>
            <a:r>
              <a:rPr lang="en-US" dirty="0"/>
              <a:t>Your turn….</a:t>
            </a:r>
            <a:br>
              <a:rPr lang="en-US" dirty="0"/>
            </a:br>
            <a:br>
              <a:rPr lang="en-US" dirty="0"/>
            </a:br>
            <a:r>
              <a:rPr lang="en-US" dirty="0"/>
              <a:t>What ethical situations have you encountered?</a:t>
            </a:r>
          </a:p>
        </p:txBody>
      </p:sp>
    </p:spTree>
    <p:extLst>
      <p:ext uri="{BB962C8B-B14F-4D97-AF65-F5344CB8AC3E}">
        <p14:creationId xmlns:p14="http://schemas.microsoft.com/office/powerpoint/2010/main" val="27341456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345CC1-3353-6C49-9441-5086EA0DB7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a:p>
        </p:txBody>
      </p:sp>
      <p:sp>
        <p:nvSpPr>
          <p:cNvPr id="3" name="TextBox 2">
            <a:extLst>
              <a:ext uri="{FF2B5EF4-FFF2-40B4-BE49-F238E27FC236}">
                <a16:creationId xmlns:a16="http://schemas.microsoft.com/office/drawing/2014/main" id="{F1DE3D59-23E3-E649-9078-CDB3535F0B87}"/>
              </a:ext>
            </a:extLst>
          </p:cNvPr>
          <p:cNvSpPr txBox="1"/>
          <p:nvPr/>
        </p:nvSpPr>
        <p:spPr>
          <a:xfrm>
            <a:off x="2757488" y="571500"/>
            <a:ext cx="3881191" cy="523220"/>
          </a:xfrm>
          <a:prstGeom prst="rect">
            <a:avLst/>
          </a:prstGeom>
          <a:noFill/>
        </p:spPr>
        <p:txBody>
          <a:bodyPr wrap="none" rtlCol="0">
            <a:spAutoFit/>
          </a:bodyPr>
          <a:lstStyle/>
          <a:p>
            <a:r>
              <a:rPr lang="en-US" sz="2800" b="1" dirty="0">
                <a:solidFill>
                  <a:schemeClr val="bg1"/>
                </a:solidFill>
              </a:rPr>
              <a:t>Additional Resources</a:t>
            </a:r>
          </a:p>
        </p:txBody>
      </p:sp>
      <p:sp>
        <p:nvSpPr>
          <p:cNvPr id="4" name="TextBox 3">
            <a:extLst>
              <a:ext uri="{FF2B5EF4-FFF2-40B4-BE49-F238E27FC236}">
                <a16:creationId xmlns:a16="http://schemas.microsoft.com/office/drawing/2014/main" id="{C6AAAA7C-7ECB-974F-968C-F6FDB87D6885}"/>
              </a:ext>
            </a:extLst>
          </p:cNvPr>
          <p:cNvSpPr txBox="1"/>
          <p:nvPr/>
        </p:nvSpPr>
        <p:spPr>
          <a:xfrm>
            <a:off x="1843089" y="1684794"/>
            <a:ext cx="8791594" cy="1477328"/>
          </a:xfrm>
          <a:prstGeom prst="rect">
            <a:avLst/>
          </a:prstGeom>
          <a:noFill/>
        </p:spPr>
        <p:txBody>
          <a:bodyPr wrap="square" rtlCol="0">
            <a:spAutoFit/>
          </a:bodyPr>
          <a:lstStyle/>
          <a:p>
            <a:r>
              <a:rPr lang="en-US" sz="1800" b="1" dirty="0">
                <a:solidFill>
                  <a:schemeClr val="bg1"/>
                </a:solidFill>
              </a:rPr>
              <a:t>CAPCSD- Free online course available from </a:t>
            </a:r>
          </a:p>
          <a:p>
            <a:r>
              <a:rPr lang="en-US" sz="1800" b="1" dirty="0">
                <a:solidFill>
                  <a:schemeClr val="bg1"/>
                </a:solidFill>
              </a:rPr>
              <a:t>                  registered Universities</a:t>
            </a:r>
          </a:p>
          <a:p>
            <a:r>
              <a:rPr lang="en-US" sz="1800" b="1" dirty="0">
                <a:solidFill>
                  <a:schemeClr val="bg1"/>
                </a:solidFill>
              </a:rPr>
              <a:t>SIG 11-Administration and Supervision</a:t>
            </a:r>
          </a:p>
          <a:p>
            <a:r>
              <a:rPr lang="en-US" sz="1800" b="1" dirty="0">
                <a:solidFill>
                  <a:schemeClr val="bg1"/>
                </a:solidFill>
              </a:rPr>
              <a:t>ASHA- Practice Portal</a:t>
            </a:r>
          </a:p>
          <a:p>
            <a:r>
              <a:rPr lang="en-US" sz="1800" b="1" dirty="0">
                <a:solidFill>
                  <a:schemeClr val="bg1"/>
                </a:solidFill>
              </a:rPr>
              <a:t>Instagram- SLP supervisor</a:t>
            </a:r>
          </a:p>
        </p:txBody>
      </p:sp>
    </p:spTree>
    <p:extLst>
      <p:ext uri="{BB962C8B-B14F-4D97-AF65-F5344CB8AC3E}">
        <p14:creationId xmlns:p14="http://schemas.microsoft.com/office/powerpoint/2010/main" val="925526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9000">
              <a:schemeClr val="bg1"/>
            </a:gs>
          </a:gsLst>
          <a:lin ang="5400700" scaled="0"/>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617313-D426-B641-99CA-7D0C486F2D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66</a:t>
            </a:fld>
            <a:endParaRPr lang="en"/>
          </a:p>
        </p:txBody>
      </p:sp>
      <p:sp>
        <p:nvSpPr>
          <p:cNvPr id="3" name="TextBox 2">
            <a:extLst>
              <a:ext uri="{FF2B5EF4-FFF2-40B4-BE49-F238E27FC236}">
                <a16:creationId xmlns:a16="http://schemas.microsoft.com/office/drawing/2014/main" id="{FF38405B-3E43-BE40-B11F-566D1D003FF3}"/>
              </a:ext>
            </a:extLst>
          </p:cNvPr>
          <p:cNvSpPr txBox="1"/>
          <p:nvPr/>
        </p:nvSpPr>
        <p:spPr>
          <a:xfrm>
            <a:off x="3387013" y="653143"/>
            <a:ext cx="2024913" cy="523220"/>
          </a:xfrm>
          <a:prstGeom prst="rect">
            <a:avLst/>
          </a:prstGeom>
          <a:noFill/>
        </p:spPr>
        <p:txBody>
          <a:bodyPr wrap="none" rtlCol="0">
            <a:spAutoFit/>
          </a:bodyPr>
          <a:lstStyle/>
          <a:p>
            <a:pPr algn="ctr"/>
            <a:r>
              <a:rPr lang="en-US" sz="2800" dirty="0">
                <a:solidFill>
                  <a:schemeClr val="tx2">
                    <a:lumMod val="10000"/>
                  </a:schemeClr>
                </a:solidFill>
              </a:rPr>
              <a:t>References</a:t>
            </a:r>
          </a:p>
        </p:txBody>
      </p:sp>
      <p:sp>
        <p:nvSpPr>
          <p:cNvPr id="4" name="TextBox 3">
            <a:extLst>
              <a:ext uri="{FF2B5EF4-FFF2-40B4-BE49-F238E27FC236}">
                <a16:creationId xmlns:a16="http://schemas.microsoft.com/office/drawing/2014/main" id="{C0D7060A-920F-EF48-A964-E9DDACACAA76}"/>
              </a:ext>
            </a:extLst>
          </p:cNvPr>
          <p:cNvSpPr txBox="1"/>
          <p:nvPr/>
        </p:nvSpPr>
        <p:spPr>
          <a:xfrm>
            <a:off x="496390" y="1176363"/>
            <a:ext cx="8307976" cy="3539430"/>
          </a:xfrm>
          <a:prstGeom prst="rect">
            <a:avLst/>
          </a:prstGeom>
          <a:noFill/>
        </p:spPr>
        <p:txBody>
          <a:bodyPr wrap="square" rtlCol="0">
            <a:spAutoFit/>
          </a:bodyPr>
          <a:lstStyle/>
          <a:p>
            <a:r>
              <a:rPr lang="en-US" dirty="0"/>
              <a:t>Ad Hoc Committee on Supervision, </a:t>
            </a:r>
            <a:r>
              <a:rPr lang="en-US" i="1" dirty="0"/>
              <a:t>Knowledge, Skills and Training Consideration for Individuals Serving as Supervisors. 2013</a:t>
            </a:r>
          </a:p>
          <a:p>
            <a:r>
              <a:rPr lang="en-US" dirty="0"/>
              <a:t>American Speech-Language-Hearing Association. (2016). From </a:t>
            </a:r>
            <a:r>
              <a:rPr lang="en-US" i="1" dirty="0"/>
              <a:t>A Plan for Developing Resources and Training Opportunities in Clinical Supervision </a:t>
            </a:r>
            <a:r>
              <a:rPr lang="en-US" dirty="0"/>
              <a:t>[Final report of the ASHA Ad Hoc Committee on Supervision Training]. Retrieved from </a:t>
            </a:r>
            <a:r>
              <a:rPr lang="en-US" dirty="0" err="1"/>
              <a:t>www.asha.org</a:t>
            </a:r>
            <a:r>
              <a:rPr lang="en-US" dirty="0"/>
              <a:t>. </a:t>
            </a:r>
          </a:p>
          <a:p>
            <a:r>
              <a:rPr lang="en-US" dirty="0"/>
              <a:t>American Speech-Language-Hearing Association. (2013).  </a:t>
            </a:r>
            <a:r>
              <a:rPr lang="en-US" i="1" dirty="0"/>
              <a:t>Speech-language pathology assistant scope of practice </a:t>
            </a:r>
            <a:r>
              <a:rPr lang="en-US" dirty="0"/>
              <a:t> [Scope of Practice]. Available from </a:t>
            </a:r>
            <a:r>
              <a:rPr lang="en-US" u="sng" dirty="0">
                <a:hlinkClick r:id="rId2"/>
              </a:rPr>
              <a:t>https://www.asha.org/policy/SP2013-00337/</a:t>
            </a:r>
            <a:endParaRPr lang="en-US" u="sng" dirty="0"/>
          </a:p>
          <a:p>
            <a:r>
              <a:rPr lang="en-US" dirty="0"/>
              <a:t>Bush, M. (2015). </a:t>
            </a:r>
            <a:r>
              <a:rPr lang="en-US" i="1" dirty="0"/>
              <a:t>The Whole Professional: A Collection of Essays to Help you Achieve a Full and Satisfying Life. </a:t>
            </a:r>
            <a:r>
              <a:rPr lang="en-US" dirty="0" err="1"/>
              <a:t>Vanleer</a:t>
            </a:r>
            <a:r>
              <a:rPr lang="en-US" dirty="0"/>
              <a:t>, TN. Maine Line Press.</a:t>
            </a:r>
          </a:p>
          <a:p>
            <a:r>
              <a:rPr lang="en-US" dirty="0"/>
              <a:t>Ehret, G., </a:t>
            </a:r>
            <a:r>
              <a:rPr lang="en-US" dirty="0" err="1"/>
              <a:t>Fino-Szumski</a:t>
            </a:r>
            <a:r>
              <a:rPr lang="en-US" dirty="0"/>
              <a:t>, M., </a:t>
            </a:r>
            <a:r>
              <a:rPr lang="en-US" dirty="0" err="1"/>
              <a:t>Passe</a:t>
            </a:r>
            <a:r>
              <a:rPr lang="en-US" dirty="0"/>
              <a:t>, M. (2017).American Speech-Language Hearing Association. </a:t>
            </a:r>
            <a:r>
              <a:rPr lang="en-US" i="1" dirty="0"/>
              <a:t>Professional Development Supervision Courses ASHA's Supervision Symposium. </a:t>
            </a:r>
            <a:r>
              <a:rPr lang="en-US" i="1" dirty="0">
                <a:hlinkClick r:id="rId3"/>
              </a:rPr>
              <a:t>https://www.asha.org/professional-development/supervision-courses/</a:t>
            </a:r>
            <a:endParaRPr lang="en-US" i="1" dirty="0"/>
          </a:p>
          <a:p>
            <a:r>
              <a:rPr lang="en-US" dirty="0"/>
              <a:t>Stone, D., </a:t>
            </a:r>
            <a:r>
              <a:rPr lang="en-US" dirty="0" err="1"/>
              <a:t>Heen</a:t>
            </a:r>
            <a:r>
              <a:rPr lang="en-US" dirty="0"/>
              <a:t>, S. (2014). </a:t>
            </a:r>
            <a:r>
              <a:rPr lang="en-US" i="1" dirty="0"/>
              <a:t>Thanks for the Feedback: The Science and Art of Receiving Feedback Well</a:t>
            </a:r>
            <a:r>
              <a:rPr lang="en-US" dirty="0"/>
              <a:t>. New York, N Y. Penguin Books.</a:t>
            </a:r>
          </a:p>
          <a:p>
            <a:pPr marL="45720" indent="0">
              <a:buNone/>
            </a:pPr>
            <a:r>
              <a:rPr lang="en-US" dirty="0"/>
              <a:t> </a:t>
            </a:r>
            <a:endParaRPr lang="en-US" u="sng" dirty="0"/>
          </a:p>
          <a:p>
            <a:endParaRPr lang="en-US" dirty="0"/>
          </a:p>
        </p:txBody>
      </p:sp>
    </p:spTree>
    <p:extLst>
      <p:ext uri="{BB962C8B-B14F-4D97-AF65-F5344CB8AC3E}">
        <p14:creationId xmlns:p14="http://schemas.microsoft.com/office/powerpoint/2010/main" val="411781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100000">
              <a:schemeClr val="accent3"/>
            </a:gs>
          </a:gsLst>
          <a:lin ang="54007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2575-E555-1940-B3FB-A84D5C63C9C8}"/>
              </a:ext>
            </a:extLst>
          </p:cNvPr>
          <p:cNvSpPr>
            <a:spLocks noGrp="1"/>
          </p:cNvSpPr>
          <p:nvPr>
            <p:ph type="title"/>
          </p:nvPr>
        </p:nvSpPr>
        <p:spPr/>
        <p:txBody>
          <a:bodyPr/>
          <a:lstStyle/>
          <a:p>
            <a:pPr algn="ctr"/>
            <a:r>
              <a:rPr lang="en-US" dirty="0"/>
              <a:t>2020 Standards</a:t>
            </a:r>
          </a:p>
        </p:txBody>
      </p:sp>
      <p:sp>
        <p:nvSpPr>
          <p:cNvPr id="3" name="Slide Number Placeholder 2">
            <a:extLst>
              <a:ext uri="{FF2B5EF4-FFF2-40B4-BE49-F238E27FC236}">
                <a16:creationId xmlns:a16="http://schemas.microsoft.com/office/drawing/2014/main" id="{74572BCF-646E-1647-BED8-7DD8EAB63C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Rectangle 3">
            <a:extLst>
              <a:ext uri="{FF2B5EF4-FFF2-40B4-BE49-F238E27FC236}">
                <a16:creationId xmlns:a16="http://schemas.microsoft.com/office/drawing/2014/main" id="{5F127300-B030-F243-93A7-1CACD77EB4AF}"/>
              </a:ext>
            </a:extLst>
          </p:cNvPr>
          <p:cNvSpPr/>
          <p:nvPr/>
        </p:nvSpPr>
        <p:spPr>
          <a:xfrm>
            <a:off x="3714449" y="1594976"/>
            <a:ext cx="5102352" cy="1292662"/>
          </a:xfrm>
          <a:prstGeom prst="rect">
            <a:avLst/>
          </a:prstGeom>
        </p:spPr>
        <p:txBody>
          <a:bodyPr wrap="square">
            <a:spAutoFit/>
          </a:bodyPr>
          <a:lstStyle/>
          <a:p>
            <a:pPr marL="0" indent="0">
              <a:buNone/>
            </a:pPr>
            <a:r>
              <a:rPr lang="en-US" sz="2400" b="1" dirty="0">
                <a:solidFill>
                  <a:schemeClr val="bg2">
                    <a:lumMod val="50000"/>
                  </a:schemeClr>
                </a:solidFill>
                <a:cs typeface="Aharoni" panose="02010803020104030203" pitchFamily="2" charset="-79"/>
              </a:rPr>
              <a:t>This is true for supervising:</a:t>
            </a:r>
          </a:p>
          <a:p>
            <a:pPr marL="342900" lvl="1"/>
            <a:r>
              <a:rPr lang="en-US" sz="1800" b="1" dirty="0">
                <a:solidFill>
                  <a:schemeClr val="bg2">
                    <a:lumMod val="50000"/>
                  </a:schemeClr>
                </a:solidFill>
                <a:cs typeface="Aharoni" panose="02010803020104030203" pitchFamily="2" charset="-79"/>
              </a:rPr>
              <a:t>1. Graduate students / Audiology Externs</a:t>
            </a:r>
          </a:p>
          <a:p>
            <a:pPr marL="342900" lvl="1"/>
            <a:r>
              <a:rPr lang="en-US" sz="1800" b="1" dirty="0">
                <a:solidFill>
                  <a:schemeClr val="bg2">
                    <a:lumMod val="50000"/>
                  </a:schemeClr>
                </a:solidFill>
                <a:cs typeface="Aharoni" panose="02010803020104030203" pitchFamily="2" charset="-79"/>
              </a:rPr>
              <a:t>2. Clinical fellows </a:t>
            </a:r>
          </a:p>
          <a:p>
            <a:pPr marL="342900" lvl="1"/>
            <a:r>
              <a:rPr lang="en-US" sz="1800" b="1" dirty="0">
                <a:solidFill>
                  <a:schemeClr val="bg2">
                    <a:lumMod val="50000"/>
                  </a:schemeClr>
                </a:solidFill>
                <a:cs typeface="Aharoni" panose="02010803020104030203" pitchFamily="2" charset="-79"/>
              </a:rPr>
              <a:t>3. Support Personnel</a:t>
            </a:r>
          </a:p>
        </p:txBody>
      </p:sp>
    </p:spTree>
    <p:extLst>
      <p:ext uri="{BB962C8B-B14F-4D97-AF65-F5344CB8AC3E}">
        <p14:creationId xmlns:p14="http://schemas.microsoft.com/office/powerpoint/2010/main" val="34169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42461C-DAC6-514E-ADFC-D4204A061378}"/>
              </a:ext>
            </a:extLst>
          </p:cNvPr>
          <p:cNvSpPr>
            <a:spLocks noGrp="1"/>
          </p:cNvSpPr>
          <p:nvPr>
            <p:ph type="title"/>
          </p:nvPr>
        </p:nvSpPr>
        <p:spPr/>
        <p:txBody>
          <a:bodyPr/>
          <a:lstStyle/>
          <a:p>
            <a:r>
              <a:rPr lang="en-US" sz="2000" dirty="0"/>
              <a:t>Have I met the requirement?</a:t>
            </a:r>
          </a:p>
        </p:txBody>
      </p:sp>
      <p:sp>
        <p:nvSpPr>
          <p:cNvPr id="3" name="Slide Number Placeholder 2">
            <a:extLst>
              <a:ext uri="{FF2B5EF4-FFF2-40B4-BE49-F238E27FC236}">
                <a16:creationId xmlns:a16="http://schemas.microsoft.com/office/drawing/2014/main" id="{D2BD0404-0369-5A48-B122-FD630D9B3F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6" name="Rectangle 5">
            <a:extLst>
              <a:ext uri="{FF2B5EF4-FFF2-40B4-BE49-F238E27FC236}">
                <a16:creationId xmlns:a16="http://schemas.microsoft.com/office/drawing/2014/main" id="{E660AA7E-CBD0-B142-9663-A1AB31A3CD0C}"/>
              </a:ext>
            </a:extLst>
          </p:cNvPr>
          <p:cNvSpPr/>
          <p:nvPr/>
        </p:nvSpPr>
        <p:spPr>
          <a:xfrm>
            <a:off x="4572000" y="2278901"/>
            <a:ext cx="3810001" cy="1015663"/>
          </a:xfrm>
          <a:prstGeom prst="rect">
            <a:avLst/>
          </a:prstGeom>
        </p:spPr>
        <p:txBody>
          <a:bodyPr wrap="square">
            <a:spAutoFit/>
          </a:bodyPr>
          <a:lstStyle/>
          <a:p>
            <a:r>
              <a:rPr lang="en-US" sz="2000" dirty="0">
                <a:hlinkClick r:id="rId2"/>
              </a:rPr>
              <a:t>https://www.asha.org/eweb/ashadynamicpage.aspx?webcode=ccchome</a:t>
            </a:r>
            <a:endParaRPr lang="en-US" sz="2000" dirty="0"/>
          </a:p>
        </p:txBody>
      </p:sp>
      <p:sp>
        <p:nvSpPr>
          <p:cNvPr id="7" name="TextBox 6">
            <a:extLst>
              <a:ext uri="{FF2B5EF4-FFF2-40B4-BE49-F238E27FC236}">
                <a16:creationId xmlns:a16="http://schemas.microsoft.com/office/drawing/2014/main" id="{6884E443-11CF-5A4C-86C3-A820F7A8DDE7}"/>
              </a:ext>
            </a:extLst>
          </p:cNvPr>
          <p:cNvSpPr txBox="1"/>
          <p:nvPr/>
        </p:nvSpPr>
        <p:spPr>
          <a:xfrm>
            <a:off x="4205931" y="1533525"/>
            <a:ext cx="4436541" cy="461665"/>
          </a:xfrm>
          <a:prstGeom prst="rect">
            <a:avLst/>
          </a:prstGeom>
          <a:noFill/>
        </p:spPr>
        <p:txBody>
          <a:bodyPr wrap="square" rtlCol="0">
            <a:spAutoFit/>
          </a:bodyPr>
          <a:lstStyle/>
          <a:p>
            <a:pPr algn="ctr"/>
            <a:r>
              <a:rPr lang="en-US" sz="2400" b="1" dirty="0">
                <a:solidFill>
                  <a:schemeClr val="bg2">
                    <a:lumMod val="50000"/>
                  </a:schemeClr>
                </a:solidFill>
              </a:rPr>
              <a:t>Check your status on ASHA</a:t>
            </a:r>
          </a:p>
        </p:txBody>
      </p:sp>
    </p:spTree>
    <p:extLst>
      <p:ext uri="{BB962C8B-B14F-4D97-AF65-F5344CB8AC3E}">
        <p14:creationId xmlns:p14="http://schemas.microsoft.com/office/powerpoint/2010/main" val="350805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FEC9-3333-6D40-ABFB-8C136ECF5CFF}"/>
              </a:ext>
            </a:extLst>
          </p:cNvPr>
          <p:cNvSpPr>
            <a:spLocks noGrp="1"/>
          </p:cNvSpPr>
          <p:nvPr>
            <p:ph type="title"/>
          </p:nvPr>
        </p:nvSpPr>
        <p:spPr/>
        <p:txBody>
          <a:bodyPr/>
          <a:lstStyle/>
          <a:p>
            <a:r>
              <a:rPr lang="en-US" dirty="0"/>
              <a:t>Need to add hours?</a:t>
            </a:r>
          </a:p>
        </p:txBody>
      </p:sp>
      <p:sp>
        <p:nvSpPr>
          <p:cNvPr id="3" name="Text Placeholder 2">
            <a:extLst>
              <a:ext uri="{FF2B5EF4-FFF2-40B4-BE49-F238E27FC236}">
                <a16:creationId xmlns:a16="http://schemas.microsoft.com/office/drawing/2014/main" id="{626C519F-4768-FB45-A68E-4899ACB89262}"/>
              </a:ext>
            </a:extLst>
          </p:cNvPr>
          <p:cNvSpPr>
            <a:spLocks noGrp="1"/>
          </p:cNvSpPr>
          <p:nvPr>
            <p:ph type="body" idx="1"/>
          </p:nvPr>
        </p:nvSpPr>
        <p:spPr/>
        <p:txBody>
          <a:bodyPr/>
          <a:lstStyle/>
          <a:p>
            <a:r>
              <a:rPr lang="en-US" sz="1100" dirty="0">
                <a:latin typeface="Calibri" panose="020F0502020204030204" pitchFamily="34" charset="0"/>
              </a:rPr>
              <a:t>You can enter these into your own ASHA account yourself. (It is essentially an "honor system" requirement where supervisors must attest to having had the 2 hours of CE.) To do this:</a:t>
            </a:r>
            <a:endParaRPr lang="en-US" sz="1200" dirty="0">
              <a:latin typeface="Calibri" panose="020F0502020204030204" pitchFamily="34" charset="0"/>
            </a:endParaRPr>
          </a:p>
          <a:p>
            <a:r>
              <a:rPr lang="en-US" sz="1100" i="1" dirty="0">
                <a:latin typeface="Calibri" panose="020F0502020204030204" pitchFamily="34" charset="0"/>
              </a:rPr>
              <a:t>-Log into your ASHA account and go to "My Account" (</a:t>
            </a:r>
            <a:r>
              <a:rPr lang="en-US" sz="1100" i="1" u="sng" dirty="0">
                <a:solidFill>
                  <a:srgbClr val="800080"/>
                </a:solidFill>
                <a:latin typeface="Calibri" panose="020F0502020204030204" pitchFamily="34" charset="0"/>
                <a:hlinkClick r:id="rId3"/>
              </a:rPr>
              <a:t>https://www.asha.org/eweb/startpage.aspx</a:t>
            </a:r>
            <a:r>
              <a:rPr lang="en-US" sz="1100" i="1" dirty="0">
                <a:latin typeface="Calibri" panose="020F0502020204030204" pitchFamily="34" charset="0"/>
              </a:rPr>
              <a:t>)</a:t>
            </a:r>
            <a:endParaRPr lang="en-US" sz="1200" dirty="0">
              <a:latin typeface="Calibri" panose="020F0502020204030204" pitchFamily="34" charset="0"/>
            </a:endParaRPr>
          </a:p>
          <a:p>
            <a:r>
              <a:rPr lang="en-US" sz="1100" i="1" dirty="0">
                <a:latin typeface="Calibri" panose="020F0502020204030204" pitchFamily="34" charset="0"/>
              </a:rPr>
              <a:t>-Under the "Certification and </a:t>
            </a:r>
            <a:r>
              <a:rPr lang="en-US" sz="1100" i="1" dirty="0">
                <a:solidFill>
                  <a:srgbClr val="070706"/>
                </a:solidFill>
                <a:latin typeface="inherit"/>
              </a:rPr>
              <a:t>Supervision</a:t>
            </a:r>
            <a:r>
              <a:rPr lang="en-US" sz="1100" i="1" dirty="0">
                <a:latin typeface="Calibri" panose="020F0502020204030204" pitchFamily="34" charset="0"/>
              </a:rPr>
              <a:t>" section, click on "2020 Requirements for Clinical Instructors...." </a:t>
            </a:r>
            <a:r>
              <a:rPr lang="en-US" sz="1100" i="1" u="sng" dirty="0">
                <a:solidFill>
                  <a:srgbClr val="800080"/>
                </a:solidFill>
                <a:latin typeface="Calibri" panose="020F0502020204030204" pitchFamily="34" charset="0"/>
                <a:hlinkClick r:id="rId4" tooltip="https://nam01.safelinks.protection.outlook.com/?url=https%3A%2F%2Fwww.screencast.com%2Ft%2F89JdBxX5PJu&amp;data=02%7C01%7Cslucas%40k12.wv.us%7C2ff915c3b098407139cd08d767995e0d%7Ce019b04b330c467a8bae09fb17374d6a%7C0%7C0%7C637091780843900949&amp;sdata=0Uqd7LZcjQTQxl8hMjj%2F3i1xgqCDLB0syh5bV4SY5BU%3D&amp;reserved=0"/>
              </a:rPr>
              <a:t>https://www.screencast.com/t/89JdBxX5PJu</a:t>
            </a:r>
            <a:endParaRPr lang="en-US" sz="1200" dirty="0">
              <a:latin typeface="Calibri" panose="020F0502020204030204" pitchFamily="34" charset="0"/>
            </a:endParaRPr>
          </a:p>
          <a:p>
            <a:r>
              <a:rPr lang="en-US" sz="1100" i="1" dirty="0">
                <a:latin typeface="Calibri" panose="020F0502020204030204" pitchFamily="34" charset="0"/>
              </a:rPr>
              <a:t>-This takes you to a page where you see a box that affirms whether or not you have 9 months experience, and whether or not you have taken the 2 hours of </a:t>
            </a:r>
            <a:r>
              <a:rPr lang="en-US" sz="1100" i="1" dirty="0">
                <a:solidFill>
                  <a:srgbClr val="070706"/>
                </a:solidFill>
                <a:latin typeface="inherit"/>
              </a:rPr>
              <a:t>supervision</a:t>
            </a:r>
            <a:r>
              <a:rPr lang="en-US" sz="1100" i="1" dirty="0">
                <a:latin typeface="Calibri" panose="020F0502020204030204" pitchFamily="34" charset="0"/>
              </a:rPr>
              <a:t> training. Click the "Edit" link in the upper right corner of that box. </a:t>
            </a:r>
            <a:r>
              <a:rPr lang="en-US" sz="1100" i="1" u="sng" dirty="0">
                <a:solidFill>
                  <a:srgbClr val="800080"/>
                </a:solidFill>
                <a:latin typeface="Calibri" panose="020F0502020204030204" pitchFamily="34" charset="0"/>
                <a:hlinkClick r:id="rId5"/>
              </a:rPr>
              <a:t>https://www.screencast.com/t/Bh7ci9CXxY5</a:t>
            </a:r>
            <a:endParaRPr lang="en-US" sz="1200" dirty="0">
              <a:latin typeface="Calibri" panose="020F0502020204030204" pitchFamily="34" charset="0"/>
            </a:endParaRPr>
          </a:p>
          <a:p>
            <a:r>
              <a:rPr lang="en-US" sz="1100" i="1" dirty="0">
                <a:latin typeface="Calibri" panose="020F0502020204030204" pitchFamily="34" charset="0"/>
              </a:rPr>
              <a:t>- Change the answer from No to Yes for that second question (re:2 hours of professional development) </a:t>
            </a:r>
            <a:r>
              <a:rPr lang="en-US" sz="1100" i="1" u="sng" dirty="0">
                <a:solidFill>
                  <a:srgbClr val="800080"/>
                </a:solidFill>
                <a:latin typeface="Calibri" panose="020F0502020204030204" pitchFamily="34" charset="0"/>
                <a:hlinkClick r:id="rId6"/>
              </a:rPr>
              <a:t>https://www.screencast.com/t/qFO0ahz5</a:t>
            </a:r>
            <a:r>
              <a:rPr lang="en-US" sz="1100" i="1" dirty="0">
                <a:latin typeface="Calibri" panose="020F0502020204030204" pitchFamily="34" charset="0"/>
              </a:rPr>
              <a:t> </a:t>
            </a:r>
            <a:endParaRPr lang="en-US" sz="1200" dirty="0">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2611B54-D657-F243-982D-8FB0CBE24E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TextBox 4">
            <a:extLst>
              <a:ext uri="{FF2B5EF4-FFF2-40B4-BE49-F238E27FC236}">
                <a16:creationId xmlns:a16="http://schemas.microsoft.com/office/drawing/2014/main" id="{28C33578-9CA6-3C4F-9AF9-FAAF3F5CB2BB}"/>
              </a:ext>
            </a:extLst>
          </p:cNvPr>
          <p:cNvSpPr txBox="1"/>
          <p:nvPr/>
        </p:nvSpPr>
        <p:spPr>
          <a:xfrm>
            <a:off x="2105025" y="4749851"/>
            <a:ext cx="5514975" cy="307777"/>
          </a:xfrm>
          <a:prstGeom prst="rect">
            <a:avLst/>
          </a:prstGeom>
          <a:noFill/>
        </p:spPr>
        <p:txBody>
          <a:bodyPr wrap="square" rtlCol="0">
            <a:spAutoFit/>
          </a:bodyPr>
          <a:lstStyle/>
          <a:p>
            <a:r>
              <a:rPr lang="en-US" dirty="0">
                <a:solidFill>
                  <a:schemeClr val="bg2">
                    <a:lumMod val="50000"/>
                  </a:schemeClr>
                </a:solidFill>
              </a:rPr>
              <a:t>Directions made available by </a:t>
            </a:r>
            <a:r>
              <a:rPr lang="en-US" dirty="0" err="1">
                <a:solidFill>
                  <a:schemeClr val="bg2">
                    <a:lumMod val="50000"/>
                  </a:schemeClr>
                </a:solidFill>
              </a:rPr>
              <a:t>speechpathology.com</a:t>
            </a:r>
            <a:endParaRPr lang="en-US" dirty="0">
              <a:solidFill>
                <a:schemeClr val="bg2">
                  <a:lumMod val="50000"/>
                </a:schemeClr>
              </a:solidFill>
            </a:endParaRPr>
          </a:p>
        </p:txBody>
      </p:sp>
    </p:spTree>
    <p:extLst>
      <p:ext uri="{BB962C8B-B14F-4D97-AF65-F5344CB8AC3E}">
        <p14:creationId xmlns:p14="http://schemas.microsoft.com/office/powerpoint/2010/main" val="399426585"/>
      </p:ext>
    </p:extLst>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3C78D8"/>
      </a:accent1>
      <a:accent2>
        <a:srgbClr val="00FFFF"/>
      </a:accent2>
      <a:accent3>
        <a:srgbClr val="4050E5"/>
      </a:accent3>
      <a:accent4>
        <a:srgbClr val="C833FF"/>
      </a:accent4>
      <a:accent5>
        <a:srgbClr val="46E180"/>
      </a:accent5>
      <a:accent6>
        <a:srgbClr val="B8DF32"/>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TotalTime>
  <Words>3938</Words>
  <Application>Microsoft Macintosh PowerPoint</Application>
  <PresentationFormat>On-screen Show (16:9)</PresentationFormat>
  <Paragraphs>385</Paragraphs>
  <Slides>66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urw-geometric</vt:lpstr>
      <vt:lpstr>Tahoma</vt:lpstr>
      <vt:lpstr>Montserrat ExtraBold</vt:lpstr>
      <vt:lpstr>Helvetica</vt:lpstr>
      <vt:lpstr>Montserrat Light</vt:lpstr>
      <vt:lpstr>Calibri</vt:lpstr>
      <vt:lpstr>inherit</vt:lpstr>
      <vt:lpstr>Juliet template</vt:lpstr>
      <vt:lpstr>Ethics and Supervision</vt:lpstr>
      <vt:lpstr>Time Ordered Agenda</vt:lpstr>
      <vt:lpstr>Disclosures</vt:lpstr>
      <vt:lpstr>Learning Objectives</vt:lpstr>
      <vt:lpstr>Why supervision and ethics?</vt:lpstr>
      <vt:lpstr>2020 Standards</vt:lpstr>
      <vt:lpstr>2020 Standards</vt:lpstr>
      <vt:lpstr>Have I met the requirement?</vt:lpstr>
      <vt:lpstr>Need to add hours?</vt:lpstr>
      <vt:lpstr>PowerPoint Presentation</vt:lpstr>
      <vt:lpstr>PowerPoint Presentation</vt:lpstr>
      <vt:lpstr>Questions?</vt:lpstr>
      <vt:lpstr>Is supervisor the best word?</vt:lpstr>
      <vt:lpstr>PowerPoint Presentation</vt:lpstr>
      <vt:lpstr>PowerPoint Presentation</vt:lpstr>
      <vt:lpstr>PowerPoint Presentation</vt:lpstr>
      <vt:lpstr>PowerPoint Presentation</vt:lpstr>
      <vt:lpstr>PowerPoint Presentation</vt:lpstr>
      <vt:lpstr>PowerPoint Presentation</vt:lpstr>
      <vt:lpstr>SLP #1</vt:lpstr>
      <vt:lpstr>PowerPoint Presentation</vt:lpstr>
      <vt:lpstr>PowerPoint Presentation</vt:lpstr>
      <vt:lpstr>PowerPoint Presentation</vt:lpstr>
      <vt:lpstr>PowerPoint Presentation</vt:lpstr>
      <vt:lpstr>PowerPoint Presentation</vt:lpstr>
      <vt:lpstr>SLP #7</vt:lpstr>
      <vt:lpstr>PowerPoint Presentation</vt:lpstr>
      <vt:lpstr>PowerPoint Presentation</vt:lpstr>
      <vt:lpstr>SLP #10</vt:lpstr>
      <vt:lpstr>What themes did you notice?</vt:lpstr>
      <vt:lpstr>PowerPoint Presentation</vt:lpstr>
      <vt:lpstr>PowerPoint Presentation</vt:lpstr>
      <vt:lpstr> 9 Building Blocks for Supervision</vt:lpstr>
      <vt:lpstr>Example of Blocks # 1, 3, 4, 5 (Thanks Missy!)</vt:lpstr>
      <vt:lpstr>PowerPoint Presentation</vt:lpstr>
      <vt:lpstr> 9 Building Blocks for Supervision</vt:lpstr>
      <vt:lpstr>PowerPoint Presentation</vt:lpstr>
      <vt:lpstr> 9 Building Blocks for Supervision</vt:lpstr>
      <vt:lpstr>PowerPoint Presentation</vt:lpstr>
      <vt:lpstr>Feedback</vt:lpstr>
      <vt:lpstr>Consistent Specific Positive  Corrective</vt:lpstr>
      <vt:lpstr>Practice</vt:lpstr>
      <vt:lpstr>PowerPoint Presentation</vt:lpstr>
      <vt:lpstr>What do you need to work on?</vt:lpstr>
      <vt:lpstr>PowerPoint Presentation</vt:lpstr>
      <vt:lpstr>PowerPoint Presentation</vt:lpstr>
      <vt:lpstr>PowerPoint Presentation</vt:lpstr>
      <vt:lpstr>PowerPoint Presentation</vt:lpstr>
      <vt:lpstr>Let’s start with support staff:  SLPA’s </vt:lpstr>
      <vt:lpstr>Where do I  find this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Dilemmas</vt:lpstr>
      <vt:lpstr>#1</vt:lpstr>
      <vt:lpstr>#2</vt:lpstr>
      <vt:lpstr>#3</vt:lpstr>
      <vt:lpstr>#4</vt:lpstr>
      <vt:lpstr>Your turn….  What ethical situations have you encountered?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Supervision</dc:title>
  <dc:creator>Rhea Dyer</dc:creator>
  <cp:lastModifiedBy>Clemins, Sarah</cp:lastModifiedBy>
  <cp:revision>13</cp:revision>
  <dcterms:created xsi:type="dcterms:W3CDTF">2020-03-11T18:16:52Z</dcterms:created>
  <dcterms:modified xsi:type="dcterms:W3CDTF">2020-03-12T02:05:12Z</dcterms:modified>
</cp:coreProperties>
</file>